
<file path=[Content_Types].xml><?xml version="1.0" encoding="utf-8"?>
<Types xmlns="http://schemas.openxmlformats.org/package/2006/content-types">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443" r:id="rId6"/>
    <p:sldId id="416" r:id="rId7"/>
    <p:sldId id="412" r:id="rId8"/>
    <p:sldId id="258" r:id="rId9"/>
    <p:sldId id="413" r:id="rId10"/>
    <p:sldId id="401" r:id="rId11"/>
    <p:sldId id="417" r:id="rId12"/>
    <p:sldId id="418" r:id="rId13"/>
    <p:sldId id="419" r:id="rId14"/>
    <p:sldId id="420" r:id="rId15"/>
    <p:sldId id="421" r:id="rId16"/>
    <p:sldId id="422" r:id="rId17"/>
    <p:sldId id="442" r:id="rId18"/>
    <p:sldId id="425" r:id="rId19"/>
    <p:sldId id="426" r:id="rId20"/>
    <p:sldId id="427" r:id="rId21"/>
    <p:sldId id="428" r:id="rId22"/>
    <p:sldId id="429" r:id="rId23"/>
    <p:sldId id="430" r:id="rId24"/>
    <p:sldId id="431" r:id="rId25"/>
    <p:sldId id="432" r:id="rId26"/>
    <p:sldId id="433" r:id="rId27"/>
    <p:sldId id="434" r:id="rId28"/>
    <p:sldId id="435" r:id="rId29"/>
    <p:sldId id="436" r:id="rId30"/>
    <p:sldId id="437" r:id="rId31"/>
    <p:sldId id="438" r:id="rId32"/>
    <p:sldId id="439" r:id="rId33"/>
    <p:sldId id="440" r:id="rId34"/>
    <p:sldId id="441" r:id="rId35"/>
    <p:sldId id="444" r:id="rId36"/>
    <p:sldId id="445" r:id="rId37"/>
    <p:sldId id="446" r:id="rId38"/>
    <p:sldId id="447" r:id="rId39"/>
    <p:sldId id="423" r:id="rId40"/>
    <p:sldId id="424" r:id="rId41"/>
    <p:sldId id="448" r:id="rId42"/>
    <p:sldId id="449" r:id="rId43"/>
    <p:sldId id="395" r:id="rId44"/>
    <p:sldId id="399" r:id="rId45"/>
    <p:sldId id="396" r:id="rId46"/>
    <p:sldId id="398" r:id="rId47"/>
    <p:sldId id="348" r:id="rId48"/>
    <p:sldId id="350" r:id="rId49"/>
    <p:sldId id="366" r:id="rId50"/>
    <p:sldId id="411" r:id="rId51"/>
    <p:sldId id="393" r:id="rId52"/>
    <p:sldId id="450" r:id="rId53"/>
    <p:sldId id="342" r:id="rId54"/>
    <p:sldId id="343"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2313"/>
  </p:normalViewPr>
  <p:slideViewPr>
    <p:cSldViewPr snapToGrid="0" showGuides="1">
      <p:cViewPr>
        <p:scale>
          <a:sx n="121" d="100"/>
          <a:sy n="121" d="100"/>
        </p:scale>
        <p:origin x="696"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
        <p:cNvGrpSpPr/>
        <p:nvPr/>
      </p:nvGrpSpPr>
      <p:grpSpPr>
        <a:xfrm>
          <a:off x="0" y="0"/>
          <a:ext cx="0" cy="0"/>
          <a:chOff x="0" y="0"/>
          <a:chExt cx="0" cy="0"/>
        </a:xfrm>
      </p:grpSpPr>
      <p:sp>
        <p:nvSpPr>
          <p:cNvPr id="57" name="Google Shape;57;g432fb4c74e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32fb4c74e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Easier to work with if network is large and parse, and quick in retrieving all neighbors for a node</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Directions matter -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Easier to work with if network is large and parse, and quick in retrieving all neighbors for a node</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Directions matter -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directed graphs, the distance from one node A to another B is generally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dierent</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from that from B to A.</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directed graphs, the distance from one node A to another B is generally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dierent</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from that from B to A.</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 network of Florentine families contains two different relations. As a consequence, two families are sometimes connected by two lines: both a marriage edge and a business arc. Loops do not occur, although it is not impossible that members of the same family trade among themselves. In graph theory, a simple graph is a graph without multiple lines and, in the case of an undirected graph, without loops. A simple graph can easily be stored in a matrix, which is called an adjacency matrix or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sociomatrix</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So if we split the two relations in this network, we would obtain two simple graphs that can be represented by </a:t>
            </a:r>
            <a:r>
              <a:rPr lang="en-US" sz="1100" b="0" i="0" u="none" strike="noStrike" cap="none" dirty="0" err="1">
                <a:solidFill>
                  <a:srgbClr val="000000"/>
                </a:solidFill>
                <a:effectLst/>
                <a:latin typeface="Arial" panose="020B0604020202020204"/>
                <a:ea typeface="Arial" panose="020B0604020202020204"/>
                <a:cs typeface="Arial" panose="020B0604020202020204"/>
                <a:sym typeface="Arial" panose="020B0604020202020204"/>
              </a:rPr>
              <a:t>sociomatrices</a:t>
            </a: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 graph with three strongly connected components</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Figure 1 illustrates the graph theoretical definition of a network. It shows a sociogram of marriage and business relations among 16 families in Florence (Italy) around 1400 AD. The data are part of a larger dataset collected and analyzed by John F. Padgett. In a sociogram, vertices are represented by circles, so each family is represented by a circle. Lines, connecting two circles in the sociogram, can be of two types: directed or undirected. Here, directed lines represent business relations among families. They are drawn as black arcs in Figure 1, pointing towards the more prosperous family. Marriage relations between families are undirected lines or edges in the network. They are represented by grey lines in the sociogram. </a:t>
            </a:r>
            <a:endParaRPr 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3"/>
        <p:cNvGrpSpPr/>
        <p:nvPr/>
      </p:nvGrpSpPr>
      <p:grpSpPr>
        <a:xfrm>
          <a:off x="0" y="0"/>
          <a:ext cx="0" cy="0"/>
          <a:chOff x="0" y="0"/>
          <a:chExt cx="0" cy="0"/>
        </a:xfrm>
      </p:grpSpPr>
      <p:sp>
        <p:nvSpPr>
          <p:cNvPr id="684" name="Google Shape;684;g432fb4c74e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432fb4c74e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panose="020B0604020202020204"/>
              <a:buChar char="●"/>
            </a:pPr>
            <a:r>
              <a:rPr lang="en-GB"/>
              <a:t>An image is not just an arbitrary function, these images are actually projections of 3D scenes, of 3D points</a:t>
            </a:r>
            <a:endParaRPr lang="en-GB"/>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8"/>
        <p:cNvGrpSpPr/>
        <p:nvPr/>
      </p:nvGrpSpPr>
      <p:grpSpPr>
        <a:xfrm>
          <a:off x="0" y="0"/>
          <a:ext cx="0" cy="0"/>
          <a:chOff x="0" y="0"/>
          <a:chExt cx="0" cy="0"/>
        </a:xfrm>
      </p:grpSpPr>
      <p:sp>
        <p:nvSpPr>
          <p:cNvPr id="689" name="Google Shape;689;g432fb4c74e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2fb4c74e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g432fb4c74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32fb4c74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panose="020B0604020202020204"/>
                <a:cs typeface="Arial" panose="020B0604020202020204"/>
              </a:defRPr>
            </a:lvl1pPr>
          </a:lstStyle>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600" b="0" i="0">
                <a:solidFill>
                  <a:schemeClr val="tx1"/>
                </a:solidFill>
                <a:latin typeface="Arial" panose="020B0604020202020204"/>
                <a:cs typeface="Arial" panose="020B0604020202020204"/>
              </a:defRPr>
            </a:lvl1pPr>
          </a:lstStyle>
          <a:p>
            <a:pPr marL="19050">
              <a:spcBef>
                <a:spcPts val="20"/>
              </a:spcBef>
            </a:pPr>
            <a:fld id="{81D60167-4931-47E6-BA6A-407CBD079E47}" type="slidenum">
              <a:rPr lang="uk-UA" smtClean="0"/>
            </a:fld>
            <a:endParaRPr lang="uk-UA"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600" b="0" i="0">
                <a:solidFill>
                  <a:schemeClr val="tx1"/>
                </a:solidFill>
                <a:latin typeface="Arial" panose="020B0604020202020204"/>
                <a:cs typeface="Arial" panose="020B0604020202020204"/>
              </a:defRPr>
            </a:lvl1pPr>
          </a:lstStyle>
          <a:p>
            <a:pPr marL="19050">
              <a:spcBef>
                <a:spcPts val="20"/>
              </a:spcBef>
            </a:pPr>
            <a:fld id="{81D60167-4931-47E6-BA6A-407CBD079E47}" type="slidenum">
              <a:rPr lang="uk-UA" smtClean="0"/>
            </a:fld>
            <a:endParaRPr lang="uk-UA"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https://rcc.uchicago.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hyperlink" Target="http://web.b.ebscohost.com.proxy.uchicago.edu/ehost/ebookviewer/ebook?sid=2e6efeab-8174-4202-b8d5-b35c2fb0958f%40sessionmgr120&amp;vid=0&amp;format=EB" TargetMode="External"/><Relationship Id="rId2" Type="http://schemas.openxmlformats.org/officeDocument/2006/relationships/hyperlink" Target="https://github.com/rcc-uchicago/network_visualization" TargetMode="External"/><Relationship Id="rId1" Type="http://schemas.openxmlformats.org/officeDocument/2006/relationships/hyperlink" Target="https://github.com/rcc-uchicago/Intro_Computer_Visio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igraph.org/r/" TargetMode="External"/><Relationship Id="rId1" Type="http://schemas.openxmlformats.org/officeDocument/2006/relationships/hyperlink" Target="https://igraph.org/python/" TargetMode="Externa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t.umblr.com/redirect?z=https://www.ncbi.nlm.nih.gov/pmc/articles/PMC6172751/&amp;t=ZDZiZmIyMTVlOTBjNWI1YTBjMWM4OWI2YzE0ZjRlYTIxNjE1NzU0ZSwxcENad3VEZw==&amp;b=t:sRmvvH_EFidq02AzPfVfig&amp;p=https://cytoscape-publications.tumblr.com/post/179200579083/microrna-expression-profile-of-urinary-exosomes-in&amp;m=1" TargetMode="External"/><Relationship Id="rId3" Type="http://schemas.openxmlformats.org/officeDocument/2006/relationships/hyperlink" Target="https://cytoscape.org/" TargetMode="External"/><Relationship Id="rId2" Type="http://schemas.openxmlformats.org/officeDocument/2006/relationships/image" Target="../media/image19.png"/><Relationship Id="rId1" Type="http://schemas.openxmlformats.org/officeDocument/2006/relationships/hyperlink" Target="https://gephi.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9" Type="http://schemas.openxmlformats.org/officeDocument/2006/relationships/image" Target="../media/image23.png"/><Relationship Id="rId8" Type="http://schemas.microsoft.com/office/2007/relationships/media" Target="../media/media3.mp4"/><Relationship Id="rId7" Type="http://schemas.openxmlformats.org/officeDocument/2006/relationships/video" Target="../media/media3.mp4"/><Relationship Id="rId6" Type="http://schemas.openxmlformats.org/officeDocument/2006/relationships/image" Target="../media/image22.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21.png"/><Relationship Id="rId2" Type="http://schemas.microsoft.com/office/2007/relationships/media" Target="../media/media1.mp4"/><Relationship Id="rId10" Type="http://schemas.openxmlformats.org/officeDocument/2006/relationships/slideLayout" Target="../slideLayouts/slideLayout13.xml"/><Relationship Id="rId1" Type="http://schemas.openxmlformats.org/officeDocument/2006/relationships/video" Target="../media/media1.mp4"/></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25.png"/><Relationship Id="rId3" Type="http://schemas.openxmlformats.org/officeDocument/2006/relationships/hyperlink" Target="https://youtu.be/KcxYYOansyI" TargetMode="External"/><Relationship Id="rId2" Type="http://schemas.openxmlformats.org/officeDocument/2006/relationships/image" Target="../media/image24.jpeg"/><Relationship Id="rId1" Type="http://schemas.openxmlformats.org/officeDocument/2006/relationships/hyperlink" Target="https://youtu.be/Zgc6lKeLSsE" TargetMode="Externa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27.png"/><Relationship Id="rId2" Type="http://schemas.openxmlformats.org/officeDocument/2006/relationships/hyperlink" Target="https://journals.plos.org/plosone/article?id=10.1371/journal.pone.0166083" TargetMode="External"/><Relationship Id="rId1"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hyperlink" Target="http://timeline.knightlab.com/" TargetMode="External"/><Relationship Id="rId3" Type="http://schemas.openxmlformats.org/officeDocument/2006/relationships/hyperlink" Target="http://raw.densitydesign.org/" TargetMode="External"/><Relationship Id="rId2" Type="http://schemas.openxmlformats.org/officeDocument/2006/relationships/hyperlink" Target="https://public.tableau.com/" TargetMode="External"/><Relationship Id="rId1" Type="http://schemas.openxmlformats.org/officeDocument/2006/relationships/hyperlink" Target="https://datawrapper.de/"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3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hyperlink" Target="https://rcc-visualization.slack.com/signup"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2598"/>
            <a:ext cx="8520600" cy="2052600"/>
          </a:xfrm>
          <a:prstGeom prst="rect">
            <a:avLst/>
          </a:prstGeom>
        </p:spPr>
        <p:txBody>
          <a:bodyPr spcFirstLastPara="1" wrap="square" lIns="91425" tIns="91425" rIns="91425" bIns="91425" anchor="b" anchorCtr="0">
            <a:noAutofit/>
          </a:bodyPr>
          <a:lstStyle/>
          <a:p>
            <a:pPr fontAlgn="base"/>
            <a:r>
              <a:rPr lang="en-US" dirty="0"/>
              <a:t>Introduction to Network Analysis and Visualization</a:t>
            </a:r>
            <a:endParaRPr lang="en-US" dirty="0"/>
          </a:p>
        </p:txBody>
      </p:sp>
      <p:sp>
        <p:nvSpPr>
          <p:cNvPr id="55" name="Google Shape;55;p13"/>
          <p:cNvSpPr txBox="1">
            <a:spLocks noGrp="1"/>
          </p:cNvSpPr>
          <p:nvPr>
            <p:ph type="subTitle" idx="1"/>
          </p:nvPr>
        </p:nvSpPr>
        <p:spPr>
          <a:xfrm>
            <a:off x="311708" y="3721498"/>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Parmanand Sinha</a:t>
            </a:r>
            <a:endParaRPr dirty="0"/>
          </a:p>
          <a:p>
            <a:pPr marL="0" lvl="0" indent="0" algn="ctr" rtl="0">
              <a:spcBef>
                <a:spcPts val="0"/>
              </a:spcBef>
              <a:spcAft>
                <a:spcPts val="0"/>
              </a:spcAft>
              <a:buNone/>
            </a:pPr>
            <a:r>
              <a:rPr lang="en-GB" u="sng" dirty="0">
                <a:solidFill>
                  <a:schemeClr val="hlink"/>
                </a:solidFill>
                <a:hlinkClick r:id="rId1"/>
              </a:rPr>
              <a:t>Research Computing Center</a:t>
            </a:r>
            <a:endParaRPr dirty="0"/>
          </a:p>
        </p:txBody>
      </p:sp>
      <p:sp>
        <p:nvSpPr>
          <p:cNvPr id="6" name="Google Shape;55;p13"/>
          <p:cNvSpPr txBox="1"/>
          <p:nvPr/>
        </p:nvSpPr>
        <p:spPr>
          <a:xfrm>
            <a:off x="124691" y="1668898"/>
            <a:ext cx="85206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ctr" rtl="0">
              <a:lnSpc>
                <a:spcPct val="100000"/>
              </a:lnSpc>
              <a:spcBef>
                <a:spcPts val="0"/>
              </a:spcBef>
              <a:spcAft>
                <a:spcPts val="0"/>
              </a:spcAft>
              <a:buClr>
                <a:schemeClr val="dk2"/>
              </a:buClr>
              <a:buSzPts val="2800"/>
              <a:buFont typeface="Arial" panose="020B0604020202020204"/>
              <a:buNone/>
              <a:defRPr sz="28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Graph terminology</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A graph whose vertices are connected by at most one link is called simple network or simple graph</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When two nodes connect with more than one edge, we refer to all those edges collectively as </a:t>
            </a:r>
            <a:r>
              <a:rPr lang="en-US" sz="2200" dirty="0" err="1"/>
              <a:t>multiedge</a:t>
            </a:r>
            <a:r>
              <a:rPr lang="en-US" sz="2200" dirty="0"/>
              <a:t>. The corresponding graph is called multigraph</a:t>
            </a:r>
            <a:endParaRPr lang="en-US" sz="2200" dirty="0"/>
          </a:p>
          <a:p>
            <a:pPr algn="l"/>
            <a:endParaRPr lang="en-US" sz="2200" dirty="0"/>
          </a:p>
          <a:p>
            <a:pPr marL="342900" indent="-342900" algn="l">
              <a:buFont typeface="Arial" panose="020B0604020202020204" pitchFamily="34" charset="0"/>
              <a:buChar char="•"/>
            </a:pPr>
            <a:r>
              <a:rPr lang="en-US" sz="2200" dirty="0"/>
              <a:t>Depending on the type of connection a node might be connected to itself - Self-edges or self-loops</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64091"/>
            <a:ext cx="8520600" cy="841800"/>
          </a:xfrm>
        </p:spPr>
        <p:txBody>
          <a:bodyPr/>
          <a:lstStyle/>
          <a:p>
            <a:r>
              <a:rPr lang="en-US" dirty="0"/>
              <a:t>Example</a:t>
            </a:r>
            <a:endParaRPr lang="en-US" dirty="0"/>
          </a:p>
        </p:txBody>
      </p:sp>
      <p:pic>
        <p:nvPicPr>
          <p:cNvPr id="4" name="Picture 3"/>
          <p:cNvPicPr>
            <a:picLocks noChangeAspect="1"/>
          </p:cNvPicPr>
          <p:nvPr/>
        </p:nvPicPr>
        <p:blipFill>
          <a:blip r:embed="rId1"/>
          <a:stretch>
            <a:fillRect/>
          </a:stretch>
        </p:blipFill>
        <p:spPr>
          <a:xfrm>
            <a:off x="1003737" y="1226495"/>
            <a:ext cx="7535917" cy="35529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21746"/>
            <a:ext cx="8520600" cy="841800"/>
          </a:xfrm>
        </p:spPr>
        <p:txBody>
          <a:bodyPr/>
          <a:lstStyle/>
          <a:p>
            <a:r>
              <a:rPr lang="en-US" dirty="0"/>
              <a:t>How can we characterizer network connections? - The adjacency matrix</a:t>
            </a:r>
            <a:br>
              <a:rPr lang="en-US" dirty="0"/>
            </a:br>
            <a:r>
              <a:rPr lang="en-US" dirty="0"/>
              <a:t> </a:t>
            </a:r>
            <a:endParaRPr lang="en-US" dirty="0"/>
          </a:p>
        </p:txBody>
      </p:sp>
      <p:sp>
        <p:nvSpPr>
          <p:cNvPr id="4" name="Title 1"/>
          <p:cNvSpPr txBox="1"/>
          <p:nvPr/>
        </p:nvSpPr>
        <p:spPr>
          <a:xfrm>
            <a:off x="311700" y="2938155"/>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If we label the nodes with IDs 1, 2, … n we can denote each</a:t>
            </a:r>
            <a:endParaRPr lang="en-US" sz="2200" dirty="0"/>
          </a:p>
          <a:p>
            <a:pPr algn="l"/>
            <a:r>
              <a:rPr lang="en-US" sz="2200" dirty="0"/>
              <a:t>edge as a pair (</a:t>
            </a:r>
            <a:r>
              <a:rPr lang="en-US" sz="2200" dirty="0" err="1"/>
              <a:t>i,j</a:t>
            </a:r>
            <a:r>
              <a:rPr lang="en-US" sz="2200" dirty="0"/>
              <a:t>). This is an </a:t>
            </a:r>
            <a:r>
              <a:rPr lang="en-US" sz="2200" u="sng" dirty="0"/>
              <a:t>edge list </a:t>
            </a:r>
            <a:r>
              <a:rPr lang="en-US" sz="2200" dirty="0"/>
              <a:t>specification. Good for storing and processing networks in computers, but not for</a:t>
            </a:r>
            <a:endParaRPr lang="en-US" sz="2200" dirty="0"/>
          </a:p>
          <a:p>
            <a:pPr algn="l"/>
            <a:r>
              <a:rPr lang="en-US" sz="2200" dirty="0"/>
              <a:t>mathematical development (we will revisit this after the following)</a:t>
            </a:r>
            <a:endParaRPr lang="en-US" sz="2200" dirty="0"/>
          </a:p>
          <a:p>
            <a:pPr algn="l"/>
            <a:endParaRPr lang="en-US" sz="2200" dirty="0"/>
          </a:p>
          <a:p>
            <a:pPr marL="342900" indent="-342900" algn="l">
              <a:buFont typeface="Arial" panose="020B0604020202020204" pitchFamily="34" charset="0"/>
              <a:buChar char="•"/>
            </a:pPr>
            <a:r>
              <a:rPr lang="en-US" sz="2200" dirty="0"/>
              <a:t>The adjacency matrix A of a simple graph is a matrix with</a:t>
            </a:r>
            <a:endParaRPr lang="en-US" sz="2200" dirty="0"/>
          </a:p>
          <a:p>
            <a:pPr algn="l"/>
            <a:r>
              <a:rPr lang="en-US" sz="2200" dirty="0"/>
              <a:t>elements </a:t>
            </a:r>
            <a:r>
              <a:rPr lang="en-US" sz="2200" dirty="0" err="1"/>
              <a:t>Aij</a:t>
            </a:r>
            <a:r>
              <a:rPr lang="en-US" sz="2200" dirty="0"/>
              <a:t> such that:</a:t>
            </a:r>
            <a:endParaRPr lang="en-US" sz="2200" dirty="0"/>
          </a:p>
          <a:p>
            <a:pPr algn="l"/>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endParaRPr lang="en-US" sz="2200" dirty="0"/>
          </a:p>
        </p:txBody>
      </p:sp>
      <p:pic>
        <p:nvPicPr>
          <p:cNvPr id="5" name="Picture 4"/>
          <p:cNvPicPr>
            <a:picLocks noChangeAspect="1"/>
          </p:cNvPicPr>
          <p:nvPr/>
        </p:nvPicPr>
        <p:blipFill>
          <a:blip r:embed="rId1"/>
          <a:stretch>
            <a:fillRect/>
          </a:stretch>
        </p:blipFill>
        <p:spPr>
          <a:xfrm>
            <a:off x="1536482" y="3880281"/>
            <a:ext cx="5284732" cy="1129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64091"/>
            <a:ext cx="8520600" cy="841800"/>
          </a:xfrm>
        </p:spPr>
        <p:txBody>
          <a:bodyPr/>
          <a:lstStyle/>
          <a:p>
            <a:r>
              <a:rPr lang="en-US" dirty="0"/>
              <a:t>Example</a:t>
            </a:r>
            <a:endParaRPr lang="en-US" dirty="0"/>
          </a:p>
        </p:txBody>
      </p:sp>
      <p:pic>
        <p:nvPicPr>
          <p:cNvPr id="4" name="Picture 3"/>
          <p:cNvPicPr>
            <a:picLocks noChangeAspect="1"/>
          </p:cNvPicPr>
          <p:nvPr/>
        </p:nvPicPr>
        <p:blipFill>
          <a:blip r:embed="rId1"/>
          <a:stretch>
            <a:fillRect/>
          </a:stretch>
        </p:blipFill>
        <p:spPr>
          <a:xfrm>
            <a:off x="1003737" y="1226495"/>
            <a:ext cx="7535917" cy="3552914"/>
          </a:xfrm>
          <a:prstGeom prst="rect">
            <a:avLst/>
          </a:prstGeom>
        </p:spPr>
      </p:pic>
      <p:pic>
        <p:nvPicPr>
          <p:cNvPr id="5" name="Picture 4"/>
          <p:cNvPicPr>
            <a:picLocks noChangeAspect="1"/>
          </p:cNvPicPr>
          <p:nvPr/>
        </p:nvPicPr>
        <p:blipFill>
          <a:blip r:embed="rId2"/>
          <a:stretch>
            <a:fillRect/>
          </a:stretch>
        </p:blipFill>
        <p:spPr>
          <a:xfrm>
            <a:off x="3877441" y="1155700"/>
            <a:ext cx="5130800" cy="3987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Observations</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For the (typical) case of no self-loops, the diagonal of the</a:t>
            </a:r>
            <a:endParaRPr lang="en-US" sz="2200" dirty="0"/>
          </a:p>
          <a:p>
            <a:pPr algn="l"/>
            <a:r>
              <a:rPr lang="en-US" sz="2200" dirty="0"/>
              <a:t>matrix is all 0</a:t>
            </a:r>
            <a:endParaRPr lang="en-US" sz="2200" dirty="0"/>
          </a:p>
          <a:p>
            <a:pPr marL="342900" indent="-342900" algn="l">
              <a:buFont typeface="Arial" panose="020B0604020202020204" pitchFamily="34" charset="0"/>
              <a:buChar char="•"/>
            </a:pPr>
            <a:endParaRPr lang="en-US" sz="2200" dirty="0"/>
          </a:p>
          <a:p>
            <a:pPr marL="342900" indent="-342900" algn="l">
              <a:buFont typeface="Arial" panose="020B0604020202020204" pitchFamily="34" charset="0"/>
              <a:buChar char="•"/>
            </a:pPr>
            <a:r>
              <a:rPr lang="en-US" sz="2200" dirty="0"/>
              <a:t>For undirected networks, since the existence of edge (</a:t>
            </a:r>
            <a:r>
              <a:rPr lang="en-US" sz="2200" dirty="0" err="1"/>
              <a:t>i,j</a:t>
            </a:r>
            <a:r>
              <a:rPr lang="en-US" sz="2200" dirty="0"/>
              <a:t>)</a:t>
            </a:r>
            <a:endParaRPr lang="en-US" sz="2200" dirty="0"/>
          </a:p>
          <a:p>
            <a:pPr algn="l"/>
            <a:r>
              <a:rPr lang="en-US" sz="2200" dirty="0"/>
              <a:t>assumes the existence of the edge (</a:t>
            </a:r>
            <a:r>
              <a:rPr lang="en-US" sz="2200" dirty="0" err="1"/>
              <a:t>j,i</a:t>
            </a:r>
            <a:r>
              <a:rPr lang="en-US" sz="2200" dirty="0"/>
              <a:t>), matrix A is symmetric</a:t>
            </a:r>
            <a:endParaRPr lang="en-US" sz="2200" dirty="0"/>
          </a:p>
          <a:p>
            <a:pPr algn="l"/>
            <a:endParaRPr lang="en-US" sz="2200" dirty="0"/>
          </a:p>
          <a:p>
            <a:pPr marL="342900" indent="-342900" algn="l">
              <a:buFont typeface="Arial" panose="020B0604020202020204" pitchFamily="34" charset="0"/>
              <a:buChar char="•"/>
            </a:pPr>
            <a:r>
              <a:rPr lang="en-US" sz="2200" dirty="0" err="1"/>
              <a:t>Multiedges</a:t>
            </a:r>
            <a:r>
              <a:rPr lang="en-US" sz="2200" dirty="0"/>
              <a:t> are represented by setting the corresponding</a:t>
            </a:r>
            <a:endParaRPr lang="en-US" sz="2200" dirty="0"/>
          </a:p>
          <a:p>
            <a:pPr algn="l"/>
            <a:r>
              <a:rPr lang="en-US" sz="2200" dirty="0"/>
              <a:t>entry equal to the number of distinct edges</a:t>
            </a:r>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95623"/>
            <a:ext cx="8520600" cy="841800"/>
          </a:xfrm>
        </p:spPr>
        <p:txBody>
          <a:bodyPr/>
          <a:lstStyle/>
          <a:p>
            <a:r>
              <a:rPr lang="en-US" dirty="0"/>
              <a:t>For graph analysis and visualization:</a:t>
            </a:r>
            <a:br>
              <a:rPr lang="en-US" dirty="0"/>
            </a:br>
            <a:br>
              <a:rPr lang="en-US" dirty="0"/>
            </a:br>
            <a:r>
              <a:rPr lang="en-US" dirty="0"/>
              <a:t>https://</a:t>
            </a:r>
            <a:r>
              <a:rPr lang="en-US" dirty="0" err="1"/>
              <a:t>igraph.org</a:t>
            </a:r>
            <a:r>
              <a:rPr lang="en-US" dirty="0"/>
              <a:t>/python/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p:cNvSpPr txBox="1"/>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400" dirty="0">
                <a:latin typeface="Dotum" panose="020B0600000101010101" pitchFamily="34" charset="-127"/>
                <a:ea typeface="Dotum" panose="020B0600000101010101" pitchFamily="34" charset="-127"/>
              </a:rPr>
              <a:t>library(igraph)</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#Generate graph object from adjacency matrix</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&lt;-matrix(</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c(0, 1, 0, 0, 1,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1, 0, 1, 0, 1, 0,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0, 1, 0, 1, 0, 0,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0, 0, 1, 0, 1, 1,</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1, 1, 0, 1, 0, 0,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1, 0, 0), # the data elements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=6, # number of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=6, # number of columns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adjm_u</a:t>
            </a:r>
            <a:r>
              <a:rPr lang="en-US" sz="1400" dirty="0">
                <a:latin typeface="Dotum" panose="020B0600000101010101" pitchFamily="34" charset="-127"/>
                <a:ea typeface="Dotum" panose="020B0600000101010101" pitchFamily="34" charset="-127"/>
              </a:rPr>
              <a:t>, mode="undirected")</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g_adj_u</a:t>
            </a:r>
            <a:r>
              <a:rPr lang="en-US" sz="1400" dirty="0">
                <a:latin typeface="Dotum" panose="020B0600000101010101" pitchFamily="34" charset="-127"/>
                <a:ea typeface="Dotum" panose="020B0600000101010101" pitchFamily="34" charset="-127"/>
              </a:rPr>
              <a:t>)</a:t>
            </a:r>
            <a:endParaRPr lang="en-US" sz="1400" dirty="0">
              <a:latin typeface="Dotum" panose="020B0600000101010101" pitchFamily="34" charset="-127"/>
              <a:ea typeface="Dotum" panose="020B0600000101010101" pitchFamily="34"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196625"/>
            <a:ext cx="9292020" cy="841800"/>
          </a:xfrm>
        </p:spPr>
        <p:txBody>
          <a:bodyPr/>
          <a:lstStyle/>
          <a:p>
            <a:r>
              <a:rPr lang="en-US" dirty="0"/>
              <a:t>Example - Adjacency matrix: directed graph</a:t>
            </a:r>
            <a:br>
              <a:rPr lang="en-US" dirty="0"/>
            </a:br>
            <a:endParaRPr lang="en-US" dirty="0"/>
          </a:p>
        </p:txBody>
      </p:sp>
      <p:pic>
        <p:nvPicPr>
          <p:cNvPr id="6" name="Picture 5"/>
          <p:cNvPicPr>
            <a:picLocks noChangeAspect="1"/>
          </p:cNvPicPr>
          <p:nvPr/>
        </p:nvPicPr>
        <p:blipFill>
          <a:blip r:embed="rId1"/>
          <a:stretch>
            <a:fillRect/>
          </a:stretch>
        </p:blipFill>
        <p:spPr>
          <a:xfrm>
            <a:off x="135759" y="1008992"/>
            <a:ext cx="3584550" cy="4134508"/>
          </a:xfrm>
          <a:prstGeom prst="rect">
            <a:avLst/>
          </a:prstGeom>
        </p:spPr>
      </p:pic>
      <p:pic>
        <p:nvPicPr>
          <p:cNvPr id="8" name="Picture 7"/>
          <p:cNvPicPr>
            <a:picLocks noChangeAspect="1"/>
          </p:cNvPicPr>
          <p:nvPr/>
        </p:nvPicPr>
        <p:blipFill>
          <a:blip r:embed="rId2"/>
          <a:stretch>
            <a:fillRect/>
          </a:stretch>
        </p:blipFill>
        <p:spPr>
          <a:xfrm>
            <a:off x="4357413" y="699847"/>
            <a:ext cx="3062890" cy="2527933"/>
          </a:xfrm>
          <a:prstGeom prst="rect">
            <a:avLst/>
          </a:prstGeom>
        </p:spPr>
      </p:pic>
      <p:sp>
        <p:nvSpPr>
          <p:cNvPr id="9" name="Rectangle 8"/>
          <p:cNvSpPr/>
          <p:nvPr/>
        </p:nvSpPr>
        <p:spPr>
          <a:xfrm>
            <a:off x="3970553" y="1553553"/>
            <a:ext cx="601447"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A=</a:t>
            </a:r>
            <a:endParaRPr lang="en-US" sz="2600" b="0" cap="none" spc="0" dirty="0">
              <a:ln w="0"/>
              <a:solidFill>
                <a:schemeClr val="tx1"/>
              </a:solidFill>
              <a:effectLst>
                <a:outerShdw blurRad="38100" dist="19050" dir="2700000" algn="tl" rotWithShape="0">
                  <a:schemeClr val="dk1">
                    <a:alpha val="40000"/>
                  </a:schemeClr>
                </a:outerShdw>
              </a:effectLst>
            </a:endParaRPr>
          </a:p>
        </p:txBody>
      </p:sp>
      <p:sp>
        <p:nvSpPr>
          <p:cNvPr id="10" name="Rectangle 9"/>
          <p:cNvSpPr/>
          <p:nvPr/>
        </p:nvSpPr>
        <p:spPr>
          <a:xfrm>
            <a:off x="3079178" y="3328840"/>
            <a:ext cx="6261651" cy="1107996"/>
          </a:xfrm>
          <a:prstGeom prst="rect">
            <a:avLst/>
          </a:prstGeom>
          <a:noFill/>
        </p:spPr>
        <p:txBody>
          <a:bodyPr wrap="none" lIns="91440" tIns="45720" rIns="91440" bIns="45720">
            <a:spAutoFit/>
          </a:bodyPr>
          <a:lstStyle/>
          <a:p>
            <a:pPr marL="285750" indent="-285750">
              <a:buFont typeface="Arial" panose="020B0604020202020204" pitchFamily="34" charset="0"/>
              <a:buChar char="•"/>
            </a:pPr>
            <a:r>
              <a:rPr lang="en-US" sz="2200" dirty="0"/>
              <a:t>Note the direction of the edge runs from</a:t>
            </a:r>
            <a:endParaRPr lang="en-US" sz="2200" dirty="0"/>
          </a:p>
          <a:p>
            <a:r>
              <a:rPr lang="en-US" sz="2200" dirty="0"/>
              <a:t>    the second index to the first: counter-intuitive, </a:t>
            </a:r>
            <a:endParaRPr lang="en-US" sz="2200" dirty="0"/>
          </a:p>
          <a:p>
            <a:r>
              <a:rPr lang="en-US" sz="2200" dirty="0"/>
              <a:t>    </a:t>
            </a:r>
            <a:r>
              <a:rPr lang="en-US" sz="2200" dirty="0" err="1"/>
              <a:t>butconvenient</a:t>
            </a:r>
            <a:r>
              <a:rPr lang="en-US" sz="2200" dirty="0"/>
              <a:t> mathematically!</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521747"/>
            <a:ext cx="8520600" cy="841800"/>
          </a:xfrm>
        </p:spPr>
        <p:txBody>
          <a:bodyPr/>
          <a:lstStyle/>
          <a:p>
            <a:pPr algn="l"/>
            <a:r>
              <a:rPr lang="en-US" dirty="0">
                <a:solidFill>
                  <a:srgbClr val="0070C0"/>
                </a:solidFill>
              </a:rPr>
              <a:t>R code based on package igraph: generate graph from adjacency matrix</a:t>
            </a:r>
            <a:br>
              <a:rPr lang="en-US" dirty="0">
                <a:solidFill>
                  <a:srgbClr val="0070C0"/>
                </a:solidFill>
              </a:rPr>
            </a:br>
            <a:endParaRPr lang="en-US" dirty="0">
              <a:solidFill>
                <a:srgbClr val="0070C0"/>
              </a:solidFill>
            </a:endParaRPr>
          </a:p>
        </p:txBody>
      </p:sp>
      <p:sp>
        <p:nvSpPr>
          <p:cNvPr id="3" name="Title 1"/>
          <p:cNvSpPr txBox="1"/>
          <p:nvPr/>
        </p:nvSpPr>
        <p:spPr>
          <a:xfrm>
            <a:off x="238128" y="26500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400" dirty="0">
                <a:latin typeface="Dotum" panose="020B0600000101010101" pitchFamily="34" charset="-127"/>
                <a:ea typeface="Dotum" panose="020B0600000101010101" pitchFamily="34" charset="-127"/>
              </a:rPr>
              <a:t>library(igraph)</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#Generate graph object from adjacency matrix</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&lt;-matrix(</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c(0, 1, 0,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0, 0, 1, 1, 1,</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0, 1, 1, 0, 0,</a:t>
            </a:r>
            <a:endParaRPr lang="en-US" sz="1400" dirty="0">
              <a:latin typeface="Dotum" panose="020B0600000101010101" pitchFamily="34" charset="-127"/>
              <a:ea typeface="Dotum" panose="020B0600000101010101" pitchFamily="34" charset="-127"/>
            </a:endParaRPr>
          </a:p>
          <a:p>
            <a:pPr algn="l"/>
            <a:r>
              <a:rPr lang="en-US" sz="1400" dirty="0">
                <a:latin typeface="Dotum" panose="020B0600000101010101" pitchFamily="34" charset="-127"/>
                <a:ea typeface="Dotum" panose="020B0600000101010101" pitchFamily="34" charset="-127"/>
              </a:rPr>
              <a:t>0, 0, 0, 1, 0), # the data elements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nrow</a:t>
            </a:r>
            <a:r>
              <a:rPr lang="en-US" sz="1400" dirty="0">
                <a:latin typeface="Dotum" panose="020B0600000101010101" pitchFamily="34" charset="-127"/>
                <a:ea typeface="Dotum" panose="020B0600000101010101" pitchFamily="34" charset="-127"/>
              </a:rPr>
              <a:t>=5, # number of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ncol</a:t>
            </a:r>
            <a:r>
              <a:rPr lang="en-US" sz="1400" dirty="0">
                <a:latin typeface="Dotum" panose="020B0600000101010101" pitchFamily="34" charset="-127"/>
                <a:ea typeface="Dotum" panose="020B0600000101010101" pitchFamily="34" charset="-127"/>
              </a:rPr>
              <a:t>=5, # number of columns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byrow</a:t>
            </a:r>
            <a:r>
              <a:rPr lang="en-US" sz="1400" dirty="0">
                <a:latin typeface="Dotum" panose="020B0600000101010101" pitchFamily="34" charset="-127"/>
                <a:ea typeface="Dotum" panose="020B0600000101010101" pitchFamily="34" charset="-127"/>
              </a:rPr>
              <a:t> = TRUE) # fill matrix by rows</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 &lt;- </a:t>
            </a:r>
            <a:r>
              <a:rPr lang="en-US" sz="1400" dirty="0" err="1">
                <a:latin typeface="Dotum" panose="020B0600000101010101" pitchFamily="34" charset="-127"/>
                <a:ea typeface="Dotum" panose="020B0600000101010101" pitchFamily="34" charset="-127"/>
              </a:rPr>
              <a:t>graph.adjacency</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adjm_d</a:t>
            </a:r>
            <a:r>
              <a:rPr lang="en-US" sz="1400" dirty="0">
                <a:latin typeface="Dotum" panose="020B0600000101010101" pitchFamily="34" charset="-127"/>
                <a:ea typeface="Dotum" panose="020B0600000101010101" pitchFamily="34" charset="-127"/>
              </a:rPr>
              <a:t>, mode="directed")</a:t>
            </a:r>
            <a:endParaRPr lang="en-US" sz="1400" dirty="0">
              <a:latin typeface="Dotum" panose="020B0600000101010101" pitchFamily="34" charset="-127"/>
              <a:ea typeface="Dotum" panose="020B0600000101010101" pitchFamily="34" charset="-127"/>
            </a:endParaRPr>
          </a:p>
          <a:p>
            <a:pPr algn="l"/>
            <a:r>
              <a:rPr lang="en-US" sz="1400" dirty="0" err="1">
                <a:latin typeface="Dotum" panose="020B0600000101010101" pitchFamily="34" charset="-127"/>
                <a:ea typeface="Dotum" panose="020B0600000101010101" pitchFamily="34" charset="-127"/>
              </a:rPr>
              <a:t>tkplot</a:t>
            </a:r>
            <a:r>
              <a:rPr lang="en-US" sz="1400" dirty="0">
                <a:latin typeface="Dotum" panose="020B0600000101010101" pitchFamily="34" charset="-127"/>
                <a:ea typeface="Dotum" panose="020B0600000101010101" pitchFamily="34" charset="-127"/>
              </a:rPr>
              <a:t>(</a:t>
            </a:r>
            <a:r>
              <a:rPr lang="en-US" sz="1400" dirty="0" err="1">
                <a:latin typeface="Dotum" panose="020B0600000101010101" pitchFamily="34" charset="-127"/>
                <a:ea typeface="Dotum" panose="020B0600000101010101" pitchFamily="34" charset="-127"/>
              </a:rPr>
              <a:t>g_adj_d</a:t>
            </a:r>
            <a:r>
              <a:rPr lang="en-US" sz="1400" dirty="0">
                <a:latin typeface="Dotum" panose="020B0600000101010101" pitchFamily="34" charset="-127"/>
                <a:ea typeface="Dotum" panose="020B0600000101010101" pitchFamily="34" charset="-127"/>
              </a:rPr>
              <a:t>)</a:t>
            </a:r>
            <a:endParaRPr lang="en-US" sz="1400" dirty="0">
              <a:latin typeface="Dotum" panose="020B0600000101010101" pitchFamily="34" charset="-127"/>
              <a:ea typeface="Dotum" panose="020B0600000101010101" pitchFamily="34" charset="-127"/>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532956"/>
            <a:ext cx="9292020" cy="841800"/>
          </a:xfrm>
        </p:spPr>
        <p:txBody>
          <a:bodyPr/>
          <a:lstStyle/>
          <a:p>
            <a:r>
              <a:rPr lang="en-US" dirty="0"/>
              <a:t>Another graph representation – Edge list</a:t>
            </a:r>
            <a:br>
              <a:rPr lang="en-US" dirty="0"/>
            </a:br>
            <a:r>
              <a:rPr lang="en-US" dirty="0"/>
              <a:t>Undirected graph</a:t>
            </a:r>
            <a:br>
              <a:rPr lang="en-US" dirty="0"/>
            </a:br>
            <a:endParaRPr lang="en-US" dirty="0"/>
          </a:p>
        </p:txBody>
      </p:sp>
      <p:pic>
        <p:nvPicPr>
          <p:cNvPr id="4" name="Picture 3"/>
          <p:cNvPicPr>
            <a:picLocks noChangeAspect="1"/>
          </p:cNvPicPr>
          <p:nvPr/>
        </p:nvPicPr>
        <p:blipFill>
          <a:blip r:embed="rId1"/>
          <a:stretch>
            <a:fillRect/>
          </a:stretch>
        </p:blipFill>
        <p:spPr>
          <a:xfrm>
            <a:off x="386912" y="1449625"/>
            <a:ext cx="3438854" cy="3465932"/>
          </a:xfrm>
          <a:prstGeom prst="rect">
            <a:avLst/>
          </a:prstGeom>
        </p:spPr>
      </p:pic>
      <p:sp>
        <p:nvSpPr>
          <p:cNvPr id="5" name="TextBox 4"/>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p:cNvSpPr txBox="1"/>
          <p:nvPr/>
        </p:nvSpPr>
        <p:spPr>
          <a:xfrm>
            <a:off x="4346408" y="1591003"/>
            <a:ext cx="1518364" cy="430887"/>
          </a:xfrm>
          <a:prstGeom prst="rect">
            <a:avLst/>
          </a:prstGeom>
          <a:noFill/>
        </p:spPr>
        <p:txBody>
          <a:bodyPr wrap="none" rtlCol="0">
            <a:spAutoFit/>
          </a:bodyPr>
          <a:lstStyle/>
          <a:p>
            <a:r>
              <a:rPr lang="en-US" sz="2200" dirty="0"/>
              <a:t>Edge List: </a:t>
            </a:r>
            <a:endParaRPr lang="en-US" sz="2200" dirty="0"/>
          </a:p>
        </p:txBody>
      </p:sp>
      <p:sp>
        <p:nvSpPr>
          <p:cNvPr id="11" name="TextBox 10"/>
          <p:cNvSpPr txBox="1"/>
          <p:nvPr/>
        </p:nvSpPr>
        <p:spPr>
          <a:xfrm>
            <a:off x="6049503" y="1591003"/>
            <a:ext cx="923651" cy="2800767"/>
          </a:xfrm>
          <a:prstGeom prst="rect">
            <a:avLst/>
          </a:prstGeom>
          <a:noFill/>
        </p:spPr>
        <p:txBody>
          <a:bodyPr wrap="none" rtlCol="0">
            <a:spAutoFit/>
          </a:bodyPr>
          <a:lstStyle/>
          <a:p>
            <a:r>
              <a:rPr lang="en-US" sz="2200" dirty="0"/>
              <a:t>( 1,2 )</a:t>
            </a:r>
            <a:endParaRPr lang="en-US" sz="2200" dirty="0"/>
          </a:p>
          <a:p>
            <a:r>
              <a:rPr lang="en-US" sz="2200" dirty="0"/>
              <a:t>( 2,3 )</a:t>
            </a:r>
            <a:endParaRPr lang="en-US" sz="2200" dirty="0"/>
          </a:p>
          <a:p>
            <a:r>
              <a:rPr lang="en-US" sz="2200" dirty="0"/>
              <a:t>( 2,4 )</a:t>
            </a:r>
            <a:endParaRPr lang="en-US" sz="2200" dirty="0"/>
          </a:p>
          <a:p>
            <a:r>
              <a:rPr lang="en-US" sz="2200" dirty="0"/>
              <a:t>( 4,2 )</a:t>
            </a:r>
            <a:endParaRPr lang="en-US" sz="2200" dirty="0"/>
          </a:p>
          <a:p>
            <a:r>
              <a:rPr lang="en-US" sz="2200" dirty="0"/>
              <a:t>( 2,5 )</a:t>
            </a:r>
            <a:endParaRPr lang="en-US" sz="2200" dirty="0"/>
          </a:p>
          <a:p>
            <a:r>
              <a:rPr lang="en-US" sz="2200" dirty="0"/>
              <a:t>( 4,3 )</a:t>
            </a:r>
            <a:endParaRPr lang="en-US" sz="2200" dirty="0"/>
          </a:p>
          <a:p>
            <a:r>
              <a:rPr lang="en-US" sz="2200" dirty="0"/>
              <a:t>( 5,4 )</a:t>
            </a:r>
            <a:endParaRPr lang="en-US" sz="2200" dirty="0"/>
          </a:p>
          <a:p>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262642" y="1816250"/>
            <a:ext cx="89868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u="sng" dirty="0">
                <a:solidFill>
                  <a:schemeClr val="hlink"/>
                </a:solidFill>
                <a:hlinkClick r:id="rId1"/>
              </a:rPr>
              <a:t>Git depot for the files and today’s presentation: </a:t>
            </a:r>
            <a:endParaRPr lang="en-US" sz="2400" b="1" u="sng" dirty="0">
              <a:solidFill>
                <a:schemeClr val="hlink"/>
              </a:solidFill>
            </a:endParaRPr>
          </a:p>
          <a:p>
            <a:pPr marL="0" lvl="0" indent="0" algn="l" rtl="0">
              <a:spcBef>
                <a:spcPts val="0"/>
              </a:spcBef>
              <a:spcAft>
                <a:spcPts val="0"/>
              </a:spcAft>
              <a:buNone/>
            </a:pPr>
            <a:endParaRPr lang="en-US" sz="2400" b="1" u="sng" dirty="0">
              <a:solidFill>
                <a:schemeClr val="hlink"/>
              </a:solidFill>
              <a:hlinkClick r:id="rId1"/>
            </a:endParaRPr>
          </a:p>
          <a:p>
            <a:r>
              <a:rPr lang="en-GB" sz="2400" b="1" u="sng" dirty="0">
                <a:solidFill>
                  <a:schemeClr val="tx1"/>
                </a:solidFill>
                <a:hlinkClick r:id="rId2"/>
              </a:rPr>
              <a:t>https://github.com/rcc-uchicago/</a:t>
            </a:r>
            <a:r>
              <a:rPr lang="en-US" sz="2400" b="1" u="sng" dirty="0">
                <a:solidFill>
                  <a:schemeClr val="tx1"/>
                </a:solidFill>
                <a:hlinkClick r:id="rId2"/>
              </a:rPr>
              <a:t>network_visualization</a:t>
            </a:r>
            <a:endParaRPr lang="en-US" sz="2400" b="1" u="sng" dirty="0">
              <a:solidFill>
                <a:schemeClr val="tx1"/>
              </a:solidFill>
            </a:endParaRPr>
          </a:p>
          <a:p>
            <a:endParaRPr lang="en-US" sz="2400" b="1" u="sng" dirty="0">
              <a:solidFill>
                <a:schemeClr val="tx1"/>
              </a:solidFill>
            </a:endParaRPr>
          </a:p>
          <a:p>
            <a:r>
              <a:rPr lang="en-US" sz="2400" b="1" u="sng" dirty="0">
                <a:solidFill>
                  <a:schemeClr val="tx1"/>
                </a:solidFill>
              </a:rPr>
              <a:t>Very useful and comprehensive (analysis in particular) methods are available through our libraries: </a:t>
            </a:r>
            <a:endParaRPr lang="en-US" sz="2400" b="1" u="sng" dirty="0">
              <a:solidFill>
                <a:schemeClr val="tx1"/>
              </a:solidFill>
            </a:endParaRPr>
          </a:p>
          <a:p>
            <a:pPr marL="342900" indent="-342900">
              <a:buFont typeface="+mj-lt"/>
              <a:buAutoNum type="arabicPeriod"/>
            </a:pPr>
            <a:r>
              <a:rPr lang="en-US" dirty="0"/>
              <a:t>The Structure and Dynamics of Networks</a:t>
            </a:r>
            <a:endParaRPr lang="en-US" dirty="0"/>
          </a:p>
          <a:p>
            <a:r>
              <a:rPr lang="en-US" b="1" dirty="0"/>
              <a:t>Author:  </a:t>
            </a:r>
            <a:r>
              <a:rPr lang="en-US" dirty="0"/>
              <a:t>Watts, Duncan J., </a:t>
            </a:r>
            <a:r>
              <a:rPr lang="en-US" dirty="0" err="1"/>
              <a:t>Barabási</a:t>
            </a:r>
            <a:r>
              <a:rPr lang="en-US" dirty="0"/>
              <a:t>, </a:t>
            </a:r>
            <a:r>
              <a:rPr lang="en-US" dirty="0" err="1"/>
              <a:t>Albert-Lászlo</a:t>
            </a:r>
            <a:r>
              <a:rPr lang="en-US" dirty="0"/>
              <a:t>́, Newman, M. E. J.</a:t>
            </a:r>
            <a:endParaRPr lang="en-US" dirty="0"/>
          </a:p>
          <a:p>
            <a:endParaRPr lang="en-US" dirty="0"/>
          </a:p>
          <a:p>
            <a:r>
              <a:rPr lang="en-US" dirty="0">
                <a:hlinkClick r:id="rId3"/>
              </a:rPr>
              <a:t>https://press.princeton.edu/books/paperback/9780691113579/the-structure-and-dynamics-of-networks</a:t>
            </a:r>
            <a:endParaRPr lang="en-US" dirty="0">
              <a:hlinkClick r:id="rId3"/>
            </a:endParaRPr>
          </a:p>
          <a:p>
            <a:endParaRPr lang="en-US" dirty="0"/>
          </a:p>
          <a:p>
            <a:pPr marL="342900" indent="-342900">
              <a:buFont typeface="+mj-lt"/>
              <a:buAutoNum type="arabicPeriod" startAt="2"/>
            </a:pPr>
            <a:r>
              <a:rPr lang="en-US" dirty="0"/>
              <a:t>Networks: An Introduction</a:t>
            </a:r>
            <a:endParaRPr lang="en-US" dirty="0"/>
          </a:p>
          <a:p>
            <a:r>
              <a:rPr lang="en-US" dirty="0"/>
              <a:t>Author: Mark Newman</a:t>
            </a:r>
            <a:endParaRPr lang="en-US" dirty="0"/>
          </a:p>
          <a:p>
            <a:endParaRPr lang="en-US" dirty="0"/>
          </a:p>
          <a:p>
            <a:r>
              <a:rPr lang="en-US"/>
              <a:t>https://global.oup.com/academic/product/networks-9780198805090</a:t>
            </a:r>
            <a:endParaRPr lang="en-US"/>
          </a:p>
          <a:p>
            <a:pPr marL="342900" indent="-342900">
              <a:buFont typeface="+mj-lt"/>
              <a:buAutoNum type="arabicPeriod"/>
            </a:pPr>
            <a:endParaRPr lang="en-US" dirty="0"/>
          </a:p>
          <a:p>
            <a:pPr marL="457200" indent="-457200">
              <a:buFont typeface="+mj-lt"/>
              <a:buAutoNum type="arabicPeriod"/>
            </a:pPr>
            <a:endParaRPr lang="en-US" sz="2400" b="1" u="sng" dirty="0">
              <a:solidFill>
                <a:schemeClr val="tx1"/>
              </a:solidFill>
            </a:endParaRPr>
          </a:p>
          <a:p>
            <a:endParaRPr lang="en-GB" sz="2400" u="sng" dirty="0">
              <a:solidFill>
                <a:schemeClr val="tx1"/>
              </a:solidFill>
            </a:endParaRPr>
          </a:p>
          <a:p>
            <a:pPr marL="0" lvl="0" indent="0" algn="l" rtl="0">
              <a:spcBef>
                <a:spcPts val="0"/>
              </a:spcBef>
              <a:spcAft>
                <a:spcPts val="0"/>
              </a:spcAft>
              <a:buNone/>
            </a:pPr>
            <a:endParaRPr lang="en-US" sz="2400" b="1" u="sng" dirty="0">
              <a:solidFill>
                <a:schemeClr val="hlink"/>
              </a:solidFill>
              <a:hlinkClick r:id="rId1"/>
            </a:endParaRPr>
          </a:p>
          <a:p>
            <a:pPr marL="0" lvl="0" indent="0" algn="l" rtl="0">
              <a:spcBef>
                <a:spcPts val="0"/>
              </a:spcBef>
              <a:spcAft>
                <a:spcPts val="0"/>
              </a:spcAft>
              <a:buNone/>
            </a:pPr>
            <a:endParaRPr lang="en-US" sz="2400" b="1" u="sng" dirty="0">
              <a:solidFill>
                <a:schemeClr val="hlink"/>
              </a:solidFill>
              <a:hlinkClick r:id="rId1"/>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undirected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800" dirty="0">
                <a:latin typeface="Dotum" panose="020B0600000101010101" pitchFamily="34" charset="-127"/>
                <a:ea typeface="Dotum" panose="020B0600000101010101" pitchFamily="34" charset="-127"/>
              </a:rPr>
              <a:t>library(igraph)</a:t>
            </a:r>
            <a:endParaRPr lang="en-US" sz="1800" dirty="0">
              <a:latin typeface="Dotum" panose="020B0600000101010101" pitchFamily="34" charset="-127"/>
              <a:ea typeface="Dotum" panose="020B0600000101010101" pitchFamily="34" charset="-127"/>
            </a:endParaRPr>
          </a:p>
          <a:p>
            <a:pPr algn="l"/>
            <a:r>
              <a:rPr lang="en-US" sz="1800" dirty="0">
                <a:latin typeface="Dotum" panose="020B0600000101010101" pitchFamily="34" charset="-127"/>
                <a:ea typeface="Dotum" panose="020B0600000101010101" pitchFamily="34" charset="-127"/>
              </a:rPr>
              <a:t>#Generate graph object from edge list</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el_u</a:t>
            </a:r>
            <a:r>
              <a:rPr lang="en-US" sz="1800" dirty="0">
                <a:latin typeface="Dotum" panose="020B0600000101010101" pitchFamily="34" charset="-127"/>
                <a:ea typeface="Dotum" panose="020B0600000101010101" pitchFamily="34" charset="-127"/>
              </a:rPr>
              <a:t> &lt;- matrix( c(1, 2, 1, 5, 2,3,2,5,3,4,4,5,4,6),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el_u,directed</a:t>
            </a:r>
            <a:r>
              <a:rPr lang="en-US" sz="1800" dirty="0">
                <a:latin typeface="Dotum" panose="020B0600000101010101" pitchFamily="34" charset="-127"/>
                <a:ea typeface="Dotum" panose="020B0600000101010101" pitchFamily="34" charset="-127"/>
              </a:rPr>
              <a:t>=FALSE)</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g_el_u</a:t>
            </a:r>
            <a:r>
              <a:rPr lang="en-US" sz="1800" dirty="0">
                <a:latin typeface="Dotum" panose="020B0600000101010101" pitchFamily="34" charset="-127"/>
                <a:ea typeface="Dotum" panose="020B0600000101010101" pitchFamily="34" charset="-127"/>
              </a:rPr>
              <a:t>)</a:t>
            </a:r>
            <a:endParaRPr lang="en-US" sz="1800" dirty="0">
              <a:latin typeface="Dotum" panose="020B0600000101010101" pitchFamily="34" charset="-127"/>
              <a:ea typeface="Dotum" panose="020B0600000101010101" pitchFamily="34" charset="-12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20" y="532956"/>
            <a:ext cx="9292020" cy="841800"/>
          </a:xfrm>
        </p:spPr>
        <p:txBody>
          <a:bodyPr/>
          <a:lstStyle/>
          <a:p>
            <a:r>
              <a:rPr lang="en-US" dirty="0"/>
              <a:t>Edge list - Directed graph</a:t>
            </a:r>
            <a:br>
              <a:rPr lang="en-US" dirty="0"/>
            </a:br>
            <a:endParaRPr lang="en-US" dirty="0"/>
          </a:p>
        </p:txBody>
      </p:sp>
      <p:sp>
        <p:nvSpPr>
          <p:cNvPr id="5" name="TextBox 4"/>
          <p:cNvSpPr txBox="1"/>
          <p:nvPr/>
        </p:nvSpPr>
        <p:spPr>
          <a:xfrm>
            <a:off x="5864772" y="3552497"/>
            <a:ext cx="184731" cy="307777"/>
          </a:xfrm>
          <a:prstGeom prst="rect">
            <a:avLst/>
          </a:prstGeom>
          <a:noFill/>
        </p:spPr>
        <p:txBody>
          <a:bodyPr wrap="none" rtlCol="0">
            <a:spAutoFit/>
          </a:bodyPr>
          <a:lstStyle/>
          <a:p>
            <a:endParaRPr lang="en-US" dirty="0"/>
          </a:p>
        </p:txBody>
      </p:sp>
      <p:sp>
        <p:nvSpPr>
          <p:cNvPr id="7" name="TextBox 6"/>
          <p:cNvSpPr txBox="1"/>
          <p:nvPr/>
        </p:nvSpPr>
        <p:spPr>
          <a:xfrm>
            <a:off x="4346408" y="1591003"/>
            <a:ext cx="1518364" cy="430887"/>
          </a:xfrm>
          <a:prstGeom prst="rect">
            <a:avLst/>
          </a:prstGeom>
          <a:noFill/>
        </p:spPr>
        <p:txBody>
          <a:bodyPr wrap="none" rtlCol="0">
            <a:spAutoFit/>
          </a:bodyPr>
          <a:lstStyle/>
          <a:p>
            <a:r>
              <a:rPr lang="en-US" sz="2200" dirty="0"/>
              <a:t>Edge List: </a:t>
            </a:r>
            <a:endParaRPr lang="en-US" sz="2200" dirty="0"/>
          </a:p>
        </p:txBody>
      </p:sp>
      <p:sp>
        <p:nvSpPr>
          <p:cNvPr id="11" name="TextBox 10"/>
          <p:cNvSpPr txBox="1"/>
          <p:nvPr/>
        </p:nvSpPr>
        <p:spPr>
          <a:xfrm>
            <a:off x="6049503" y="1591003"/>
            <a:ext cx="766557" cy="2800767"/>
          </a:xfrm>
          <a:prstGeom prst="rect">
            <a:avLst/>
          </a:prstGeom>
          <a:noFill/>
        </p:spPr>
        <p:txBody>
          <a:bodyPr wrap="none" rtlCol="0">
            <a:spAutoFit/>
          </a:bodyPr>
          <a:lstStyle/>
          <a:p>
            <a:r>
              <a:rPr lang="en-US" sz="2200" dirty="0"/>
              <a:t>(1,2)</a:t>
            </a:r>
            <a:endParaRPr lang="en-US" sz="2200" dirty="0"/>
          </a:p>
          <a:p>
            <a:r>
              <a:rPr lang="en-US" sz="2200" dirty="0"/>
              <a:t>(2,3)</a:t>
            </a:r>
            <a:endParaRPr lang="en-US" sz="2200" dirty="0"/>
          </a:p>
          <a:p>
            <a:r>
              <a:rPr lang="en-US" sz="2200" dirty="0"/>
              <a:t>(2,4)</a:t>
            </a:r>
            <a:endParaRPr lang="en-US" sz="2200" dirty="0"/>
          </a:p>
          <a:p>
            <a:r>
              <a:rPr lang="en-US" sz="2200" dirty="0"/>
              <a:t>(4,2)</a:t>
            </a:r>
            <a:endParaRPr lang="en-US" sz="2200" dirty="0"/>
          </a:p>
          <a:p>
            <a:r>
              <a:rPr lang="en-US" sz="2200" dirty="0"/>
              <a:t>(2,5)</a:t>
            </a:r>
            <a:endParaRPr lang="en-US" sz="2200" dirty="0"/>
          </a:p>
          <a:p>
            <a:r>
              <a:rPr lang="en-US" sz="2200" dirty="0"/>
              <a:t>(4,3)</a:t>
            </a:r>
            <a:endParaRPr lang="en-US" sz="2200" dirty="0"/>
          </a:p>
          <a:p>
            <a:r>
              <a:rPr lang="en-US" sz="2200" dirty="0"/>
              <a:t>(5,4)</a:t>
            </a:r>
            <a:endParaRPr lang="en-US" sz="2200" dirty="0"/>
          </a:p>
          <a:p>
            <a:endParaRPr lang="en-US" sz="2200" dirty="0"/>
          </a:p>
        </p:txBody>
      </p:sp>
      <p:pic>
        <p:nvPicPr>
          <p:cNvPr id="8" name="Picture 7"/>
          <p:cNvPicPr>
            <a:picLocks noChangeAspect="1"/>
          </p:cNvPicPr>
          <p:nvPr/>
        </p:nvPicPr>
        <p:blipFill>
          <a:blip r:embed="rId1"/>
          <a:stretch>
            <a:fillRect/>
          </a:stretch>
        </p:blipFill>
        <p:spPr>
          <a:xfrm>
            <a:off x="135759" y="1008992"/>
            <a:ext cx="3584550" cy="413450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igraph: generate directed graph from edge list</a:t>
            </a:r>
            <a:br>
              <a:rPr lang="en-US" dirty="0">
                <a:solidFill>
                  <a:srgbClr val="0070C0"/>
                </a:solidFill>
              </a:rPr>
            </a:br>
            <a:br>
              <a:rPr lang="en-US" dirty="0">
                <a:solidFill>
                  <a:srgbClr val="0070C0"/>
                </a:solidFill>
              </a:rPr>
            </a:b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1800" dirty="0">
                <a:latin typeface="Dotum" panose="020B0600000101010101" pitchFamily="34" charset="-127"/>
                <a:ea typeface="Dotum" panose="020B0600000101010101" pitchFamily="34" charset="-127"/>
              </a:rPr>
              <a:t>library(igraph)</a:t>
            </a:r>
            <a:endParaRPr lang="en-US" sz="1800" dirty="0">
              <a:latin typeface="Dotum" panose="020B0600000101010101" pitchFamily="34" charset="-127"/>
              <a:ea typeface="Dotum" panose="020B0600000101010101" pitchFamily="34" charset="-127"/>
            </a:endParaRPr>
          </a:p>
          <a:p>
            <a:pPr algn="l"/>
            <a:r>
              <a:rPr lang="en-US" sz="1800" dirty="0">
                <a:latin typeface="Dotum" panose="020B0600000101010101" pitchFamily="34" charset="-127"/>
                <a:ea typeface="Dotum" panose="020B0600000101010101" pitchFamily="34" charset="-127"/>
              </a:rPr>
              <a:t>#Generate graph object from edge list</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el_d</a:t>
            </a:r>
            <a:r>
              <a:rPr lang="en-US" sz="1800" dirty="0">
                <a:latin typeface="Dotum" panose="020B0600000101010101" pitchFamily="34" charset="-127"/>
                <a:ea typeface="Dotum" panose="020B0600000101010101" pitchFamily="34" charset="-127"/>
              </a:rPr>
              <a:t> &lt;- matrix( c(1, 2, 2, 3, 2,4,4,2,2,5,4,3,5,4), </a:t>
            </a:r>
            <a:r>
              <a:rPr lang="en-US" sz="1800" dirty="0" err="1">
                <a:latin typeface="Dotum" panose="020B0600000101010101" pitchFamily="34" charset="-127"/>
                <a:ea typeface="Dotum" panose="020B0600000101010101" pitchFamily="34" charset="-127"/>
              </a:rPr>
              <a:t>nc</a:t>
            </a:r>
            <a:r>
              <a:rPr lang="en-US" sz="1800" dirty="0">
                <a:latin typeface="Dotum" panose="020B0600000101010101" pitchFamily="34" charset="-127"/>
                <a:ea typeface="Dotum" panose="020B0600000101010101" pitchFamily="34" charset="-127"/>
              </a:rPr>
              <a:t>=2, </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 &lt;- </a:t>
            </a:r>
            <a:r>
              <a:rPr lang="en-US" sz="1800" dirty="0" err="1">
                <a:latin typeface="Dotum" panose="020B0600000101010101" pitchFamily="34" charset="-127"/>
                <a:ea typeface="Dotum" panose="020B0600000101010101" pitchFamily="34" charset="-127"/>
              </a:rPr>
              <a:t>graph.edgelist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el_d,directed</a:t>
            </a:r>
            <a:r>
              <a:rPr lang="en-US" sz="1800" dirty="0">
                <a:latin typeface="Dotum" panose="020B0600000101010101" pitchFamily="34" charset="-127"/>
                <a:ea typeface="Dotum" panose="020B0600000101010101" pitchFamily="34" charset="-127"/>
              </a:rPr>
              <a:t>=TRUE)</a:t>
            </a:r>
            <a:endParaRPr lang="en-US" sz="1800" dirty="0">
              <a:latin typeface="Dotum" panose="020B0600000101010101" pitchFamily="34" charset="-127"/>
              <a:ea typeface="Dotum" panose="020B0600000101010101" pitchFamily="34" charset="-127"/>
            </a:endParaRPr>
          </a:p>
          <a:p>
            <a:pPr algn="l"/>
            <a:r>
              <a:rPr lang="en-US" sz="1800" dirty="0" err="1">
                <a:latin typeface="Dotum" panose="020B0600000101010101" pitchFamily="34" charset="-127"/>
                <a:ea typeface="Dotum" panose="020B0600000101010101" pitchFamily="34" charset="-127"/>
              </a:rPr>
              <a:t>tkplot</a:t>
            </a:r>
            <a:r>
              <a:rPr lang="en-US" sz="1800" dirty="0">
                <a:latin typeface="Dotum" panose="020B0600000101010101" pitchFamily="34" charset="-127"/>
                <a:ea typeface="Dotum" panose="020B0600000101010101" pitchFamily="34" charset="-127"/>
              </a:rPr>
              <a:t>(</a:t>
            </a:r>
            <a:r>
              <a:rPr lang="en-US" sz="1800" dirty="0" err="1">
                <a:latin typeface="Dotum" panose="020B0600000101010101" pitchFamily="34" charset="-127"/>
                <a:ea typeface="Dotum" panose="020B0600000101010101" pitchFamily="34" charset="-127"/>
              </a:rPr>
              <a:t>g_el_d</a:t>
            </a:r>
            <a:r>
              <a:rPr lang="en-US" sz="1800" dirty="0">
                <a:latin typeface="Dotum" panose="020B0600000101010101" pitchFamily="34" charset="-127"/>
                <a:ea typeface="Dotum" panose="020B0600000101010101" pitchFamily="34" charset="-127"/>
              </a:rPr>
              <a:t>)</a:t>
            </a:r>
            <a:endParaRPr lang="en-US" sz="1800" dirty="0">
              <a:latin typeface="Dotum" panose="020B0600000101010101" pitchFamily="34" charset="-127"/>
              <a:ea typeface="Dotum" panose="020B0600000101010101" pitchFamily="34"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Another </a:t>
            </a:r>
            <a:r>
              <a:rPr lang="en-US" dirty="0" err="1"/>
              <a:t>representation:Combining</a:t>
            </a:r>
            <a:r>
              <a:rPr lang="en-US" dirty="0"/>
              <a:t> the two – </a:t>
            </a:r>
            <a:br>
              <a:rPr lang="en-US" dirty="0"/>
            </a:br>
            <a:r>
              <a:rPr lang="en-US" dirty="0"/>
              <a:t>Adjacency list: undirected graph</a:t>
            </a: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841914" y="1677568"/>
            <a:ext cx="1988045" cy="430887"/>
          </a:xfrm>
          <a:prstGeom prst="rect">
            <a:avLst/>
          </a:prstGeom>
          <a:noFill/>
        </p:spPr>
        <p:txBody>
          <a:bodyPr wrap="none" rtlCol="0">
            <a:spAutoFit/>
          </a:bodyPr>
          <a:lstStyle/>
          <a:p>
            <a:r>
              <a:rPr lang="en-US" sz="2200" dirty="0"/>
              <a:t>Adjacency list:</a:t>
            </a:r>
            <a:endParaRPr lang="en-US" sz="2200" dirty="0"/>
          </a:p>
        </p:txBody>
      </p:sp>
      <p:pic>
        <p:nvPicPr>
          <p:cNvPr id="6" name="Picture 5"/>
          <p:cNvPicPr>
            <a:picLocks noChangeAspect="1"/>
          </p:cNvPicPr>
          <p:nvPr/>
        </p:nvPicPr>
        <p:blipFill>
          <a:blip r:embed="rId2"/>
          <a:stretch>
            <a:fillRect/>
          </a:stretch>
        </p:blipFill>
        <p:spPr>
          <a:xfrm>
            <a:off x="5930190" y="1754570"/>
            <a:ext cx="2628900" cy="2895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Adjacency list: Directed graph</a:t>
            </a: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741683" y="1246681"/>
            <a:ext cx="1988045" cy="430887"/>
          </a:xfrm>
          <a:prstGeom prst="rect">
            <a:avLst/>
          </a:prstGeom>
          <a:noFill/>
        </p:spPr>
        <p:txBody>
          <a:bodyPr wrap="none" rtlCol="0">
            <a:spAutoFit/>
          </a:bodyPr>
          <a:lstStyle/>
          <a:p>
            <a:r>
              <a:rPr lang="en-US" sz="2200" dirty="0"/>
              <a:t>Adjacency list:</a:t>
            </a:r>
            <a:endParaRPr lang="en-US" sz="2200" dirty="0"/>
          </a:p>
        </p:txBody>
      </p:sp>
      <p:pic>
        <p:nvPicPr>
          <p:cNvPr id="7" name="Picture 6"/>
          <p:cNvPicPr>
            <a:picLocks noChangeAspect="1"/>
          </p:cNvPicPr>
          <p:nvPr/>
        </p:nvPicPr>
        <p:blipFill>
          <a:blip r:embed="rId2"/>
          <a:stretch>
            <a:fillRect/>
          </a:stretch>
        </p:blipFill>
        <p:spPr>
          <a:xfrm>
            <a:off x="135759" y="1008992"/>
            <a:ext cx="3584550" cy="4134508"/>
          </a:xfrm>
          <a:prstGeom prst="rect">
            <a:avLst/>
          </a:prstGeom>
        </p:spPr>
      </p:pic>
      <p:pic>
        <p:nvPicPr>
          <p:cNvPr id="8" name="Picture 7"/>
          <p:cNvPicPr>
            <a:picLocks noChangeAspect="1"/>
          </p:cNvPicPr>
          <p:nvPr/>
        </p:nvPicPr>
        <p:blipFill>
          <a:blip r:embed="rId3"/>
          <a:stretch>
            <a:fillRect/>
          </a:stretch>
        </p:blipFill>
        <p:spPr>
          <a:xfrm>
            <a:off x="3710371" y="1925875"/>
            <a:ext cx="5130800" cy="2971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993" y="0"/>
            <a:ext cx="9637985" cy="2052600"/>
          </a:xfrm>
        </p:spPr>
        <p:txBody>
          <a:bodyPr/>
          <a:lstStyle/>
          <a:p>
            <a:r>
              <a:rPr lang="en-US" dirty="0"/>
              <a:t>Graph-theoretic basic concepts</a:t>
            </a:r>
            <a:br>
              <a:rPr lang="en-US" dirty="0"/>
            </a:br>
            <a:endParaRPr lang="en-US" dirty="0"/>
          </a:p>
        </p:txBody>
      </p:sp>
      <p:sp>
        <p:nvSpPr>
          <p:cNvPr id="3" name="Subtitle 2"/>
          <p:cNvSpPr>
            <a:spLocks noGrp="1"/>
          </p:cNvSpPr>
          <p:nvPr>
            <p:ph type="subTitle" idx="1"/>
          </p:nvPr>
        </p:nvSpPr>
        <p:spPr>
          <a:xfrm>
            <a:off x="311699" y="1551863"/>
            <a:ext cx="8520600" cy="792600"/>
          </a:xfrm>
        </p:spPr>
        <p:txBody>
          <a:bodyPr/>
          <a:lstStyle/>
          <a:p>
            <a:pPr marL="571500" indent="-457200" algn="l">
              <a:buFont typeface="Arial" panose="020B0604020202020204" pitchFamily="34" charset="0"/>
              <a:buChar char="•"/>
            </a:pPr>
            <a:r>
              <a:rPr lang="en-US" dirty="0"/>
              <a:t>Density</a:t>
            </a:r>
            <a:endParaRPr lang="en-US" dirty="0"/>
          </a:p>
          <a:p>
            <a:pPr marL="571500" indent="-457200" algn="l">
              <a:buFont typeface="Arial" panose="020B0604020202020204" pitchFamily="34" charset="0"/>
              <a:buChar char="•"/>
            </a:pPr>
            <a:r>
              <a:rPr lang="en-US" dirty="0"/>
              <a:t>Degree, indegree and outdegree</a:t>
            </a:r>
            <a:endParaRPr lang="en-US" dirty="0"/>
          </a:p>
          <a:p>
            <a:pPr marL="571500" indent="-457200" algn="l">
              <a:buFont typeface="Arial" panose="020B0604020202020204" pitchFamily="34" charset="0"/>
              <a:buChar char="•"/>
            </a:pPr>
            <a:r>
              <a:rPr lang="en-US" dirty="0"/>
              <a:t>Path and cycles</a:t>
            </a:r>
            <a:endParaRPr lang="en-US" dirty="0"/>
          </a:p>
          <a:p>
            <a:pPr marL="571500" indent="-457200" algn="l">
              <a:buFont typeface="Arial" panose="020B0604020202020204" pitchFamily="34" charset="0"/>
              <a:buChar char="•"/>
            </a:pPr>
            <a:r>
              <a:rPr lang="en-US" dirty="0"/>
              <a:t>Distance, diameter</a:t>
            </a:r>
            <a:endParaRPr lang="en-US" dirty="0"/>
          </a:p>
          <a:p>
            <a:pPr marL="571500" indent="-457200" algn="l">
              <a:buFont typeface="Arial" panose="020B0604020202020204" pitchFamily="34" charset="0"/>
              <a:buChar char="•"/>
            </a:pPr>
            <a:r>
              <a:rPr lang="en-US" dirty="0"/>
              <a:t>Components</a:t>
            </a:r>
            <a:endParaRPr lang="en-US" dirty="0"/>
          </a:p>
          <a:p>
            <a:pPr marL="571500" indent="-457200" algn="l">
              <a:buFont typeface="Arial" panose="020B0604020202020204" pitchFamily="34" charset="0"/>
              <a:buChar char="•"/>
            </a:pPr>
            <a:r>
              <a:rPr lang="en-US" dirty="0"/>
              <a:t>Clustering coefficient</a:t>
            </a:r>
            <a:endParaRPr lang="en-US" dirty="0"/>
          </a:p>
          <a:p>
            <a:pPr marL="571500" indent="-457200" algn="l">
              <a:buFont typeface="Arial" panose="020B0604020202020204" pitchFamily="34" charset="0"/>
              <a:buChar char="•"/>
            </a:pPr>
            <a:r>
              <a:rPr lang="en-US" dirty="0"/>
              <a:t>…</a:t>
            </a:r>
            <a:endParaRPr lang="en-US" dirty="0"/>
          </a:p>
          <a:p>
            <a:pPr marL="571500" indent="-457200" algn="l">
              <a:buFont typeface="Arial" panose="020B0604020202020204" pitchFamily="34" charset="0"/>
              <a:buChar cha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607825"/>
            <a:ext cx="9501352" cy="841800"/>
          </a:xfrm>
        </p:spPr>
        <p:txBody>
          <a:bodyPr/>
          <a:lstStyle/>
          <a:p>
            <a:r>
              <a:rPr lang="en-US" dirty="0"/>
              <a:t>Degree for undirected graph</a:t>
            </a:r>
            <a:br>
              <a:rPr lang="en-US" dirty="0"/>
            </a:br>
            <a:br>
              <a:rPr lang="en-US" dirty="0"/>
            </a:b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4041611" y="972571"/>
            <a:ext cx="4708340" cy="1446550"/>
          </a:xfrm>
          <a:prstGeom prst="rect">
            <a:avLst/>
          </a:prstGeom>
          <a:noFill/>
        </p:spPr>
        <p:txBody>
          <a:bodyPr wrap="none" rtlCol="0">
            <a:spAutoFit/>
          </a:bodyPr>
          <a:lstStyle/>
          <a:p>
            <a:r>
              <a:rPr lang="en-US" sz="2200" dirty="0"/>
              <a:t>Degree of any node </a:t>
            </a:r>
            <a:r>
              <a:rPr lang="en-US" sz="2200" i="1" dirty="0" err="1"/>
              <a:t>i</a:t>
            </a:r>
            <a:r>
              <a:rPr lang="en-US" sz="2200" dirty="0"/>
              <a:t>: the number of</a:t>
            </a:r>
            <a:endParaRPr lang="en-US" sz="2200" dirty="0"/>
          </a:p>
          <a:p>
            <a:r>
              <a:rPr lang="en-US" sz="2200" dirty="0"/>
              <a:t>nodes adjacent to </a:t>
            </a:r>
            <a:r>
              <a:rPr lang="en-US" sz="2200" i="1" dirty="0" err="1"/>
              <a:t>i</a:t>
            </a:r>
            <a:r>
              <a:rPr lang="en-US" sz="2200" dirty="0"/>
              <a:t>. It can be</a:t>
            </a:r>
            <a:endParaRPr lang="en-US" sz="2200" dirty="0"/>
          </a:p>
          <a:p>
            <a:r>
              <a:rPr lang="en-US" sz="2200" dirty="0"/>
              <a:t>calculated from the three different</a:t>
            </a:r>
            <a:endParaRPr lang="en-US" sz="2200" dirty="0"/>
          </a:p>
          <a:p>
            <a:r>
              <a:rPr lang="en-US" sz="2200" dirty="0"/>
              <a:t>representations discussed earlier.</a:t>
            </a:r>
            <a:endParaRPr lang="en-US" sz="2200" dirty="0"/>
          </a:p>
        </p:txBody>
      </p:sp>
      <p:pic>
        <p:nvPicPr>
          <p:cNvPr id="7" name="Picture 6"/>
          <p:cNvPicPr>
            <a:picLocks noChangeAspect="1"/>
          </p:cNvPicPr>
          <p:nvPr/>
        </p:nvPicPr>
        <p:blipFill>
          <a:blip r:embed="rId2"/>
          <a:stretch>
            <a:fillRect/>
          </a:stretch>
        </p:blipFill>
        <p:spPr>
          <a:xfrm>
            <a:off x="4227569" y="2419121"/>
            <a:ext cx="2349500" cy="2819400"/>
          </a:xfrm>
          <a:prstGeom prst="rect">
            <a:avLst/>
          </a:prstGeom>
        </p:spPr>
      </p:pic>
      <p:sp>
        <p:nvSpPr>
          <p:cNvPr id="8" name="Rectangle 7"/>
          <p:cNvSpPr/>
          <p:nvPr/>
        </p:nvSpPr>
        <p:spPr>
          <a:xfrm>
            <a:off x="5255172" y="2858814"/>
            <a:ext cx="1140609" cy="2196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g_adj_u</a:t>
            </a:r>
            <a:r>
              <a:rPr lang="en-US" sz="2800" dirty="0">
                <a:latin typeface="Dotum" panose="020B0600000101010101" pitchFamily="34" charset="-127"/>
                <a:ea typeface="Dotum" panose="020B0600000101010101" pitchFamily="34" charset="-127"/>
              </a:rPr>
              <a:t>)</a:t>
            </a:r>
            <a:endParaRPr lang="en-US" sz="2800" dirty="0">
              <a:latin typeface="Dotum" panose="020B0600000101010101" pitchFamily="34" charset="-127"/>
              <a:ea typeface="Dotum" panose="020B0600000101010101" pitchFamily="34"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2" y="0"/>
            <a:ext cx="9501352" cy="841800"/>
          </a:xfrm>
        </p:spPr>
        <p:txBody>
          <a:bodyPr/>
          <a:lstStyle/>
          <a:p>
            <a:r>
              <a:rPr lang="en-US" dirty="0"/>
              <a:t>Degrees for directed graph</a:t>
            </a:r>
            <a:endParaRPr lang="en-US" dirty="0"/>
          </a:p>
        </p:txBody>
      </p:sp>
      <p:pic>
        <p:nvPicPr>
          <p:cNvPr id="3" name="Picture 2"/>
          <p:cNvPicPr>
            <a:picLocks noChangeAspect="1"/>
          </p:cNvPicPr>
          <p:nvPr/>
        </p:nvPicPr>
        <p:blipFill>
          <a:blip r:embed="rId1"/>
          <a:stretch>
            <a:fillRect/>
          </a:stretch>
        </p:blipFill>
        <p:spPr>
          <a:xfrm>
            <a:off x="302829" y="1677568"/>
            <a:ext cx="3438854" cy="3465932"/>
          </a:xfrm>
          <a:prstGeom prst="rect">
            <a:avLst/>
          </a:prstGeom>
        </p:spPr>
      </p:pic>
      <p:sp>
        <p:nvSpPr>
          <p:cNvPr id="4" name="TextBox 3"/>
          <p:cNvSpPr txBox="1"/>
          <p:nvPr/>
        </p:nvSpPr>
        <p:spPr>
          <a:xfrm>
            <a:off x="3741683" y="646534"/>
            <a:ext cx="4467890" cy="2585323"/>
          </a:xfrm>
          <a:prstGeom prst="rect">
            <a:avLst/>
          </a:prstGeom>
          <a:noFill/>
        </p:spPr>
        <p:txBody>
          <a:bodyPr wrap="none" rtlCol="0">
            <a:spAutoFit/>
          </a:bodyPr>
          <a:lstStyle/>
          <a:p>
            <a:r>
              <a:rPr lang="en-US" sz="1800" dirty="0"/>
              <a:t>Since the connections are not symmetric, </a:t>
            </a:r>
            <a:endParaRPr lang="en-US" sz="1800" dirty="0"/>
          </a:p>
          <a:p>
            <a:r>
              <a:rPr lang="en-US" sz="1800" dirty="0"/>
              <a:t>We need to define in- and out-degrees</a:t>
            </a:r>
            <a:endParaRPr lang="en-US" sz="1800" dirty="0"/>
          </a:p>
          <a:p>
            <a:endParaRPr lang="en-US" sz="1800" dirty="0"/>
          </a:p>
          <a:p>
            <a:pPr marL="285750" indent="-285750">
              <a:buFont typeface="Arial" panose="020B0604020202020204" pitchFamily="34" charset="0"/>
              <a:buChar char="•"/>
            </a:pPr>
            <a:r>
              <a:rPr lang="en-US" sz="1800" dirty="0"/>
              <a:t>Indegree of any node </a:t>
            </a:r>
            <a:r>
              <a:rPr lang="en-US" sz="1800" i="1" dirty="0" err="1"/>
              <a:t>i</a:t>
            </a:r>
            <a:r>
              <a:rPr lang="en-US" sz="1800" dirty="0"/>
              <a:t>: the number of</a:t>
            </a:r>
            <a:endParaRPr lang="en-US" sz="1800" dirty="0"/>
          </a:p>
          <a:p>
            <a:r>
              <a:rPr lang="en-US" sz="1800" dirty="0"/>
              <a:t>nodes destined to </a:t>
            </a:r>
            <a:r>
              <a:rPr lang="en-US" sz="1800" i="1" dirty="0" err="1"/>
              <a:t>i</a:t>
            </a:r>
            <a:r>
              <a:rPr lang="en-US" sz="1800" dirty="0"/>
              <a:t>.</a:t>
            </a:r>
            <a:endParaRPr lang="en-US" sz="1800" dirty="0"/>
          </a:p>
          <a:p>
            <a:pPr marL="285750" indent="-285750">
              <a:buFont typeface="Arial" panose="020B0604020202020204" pitchFamily="34" charset="0"/>
              <a:buChar char="•"/>
            </a:pPr>
            <a:r>
              <a:rPr lang="en-US" sz="1800" dirty="0"/>
              <a:t>Outdegree of any node </a:t>
            </a:r>
            <a:r>
              <a:rPr lang="en-US" sz="1800" i="1" dirty="0" err="1"/>
              <a:t>i</a:t>
            </a:r>
            <a:r>
              <a:rPr lang="en-US" sz="1800" dirty="0"/>
              <a:t>: the number</a:t>
            </a:r>
            <a:endParaRPr lang="en-US" sz="1800" dirty="0"/>
          </a:p>
          <a:p>
            <a:r>
              <a:rPr lang="en-US" sz="1800" dirty="0"/>
              <a:t>of nodes originated at </a:t>
            </a:r>
            <a:r>
              <a:rPr lang="en-US" sz="1800" i="1" dirty="0" err="1"/>
              <a:t>i</a:t>
            </a:r>
            <a:r>
              <a:rPr lang="en-US" sz="1800" dirty="0"/>
              <a:t>.</a:t>
            </a:r>
            <a:endParaRPr lang="en-US" sz="1800" dirty="0"/>
          </a:p>
          <a:p>
            <a:endParaRPr lang="en-US" dirty="0"/>
          </a:p>
          <a:p>
            <a:pPr marL="342900" indent="-342900">
              <a:buFont typeface="Arial" panose="020B0604020202020204" pitchFamily="34" charset="0"/>
              <a:buChar char="•"/>
            </a:pPr>
            <a:endParaRPr lang="en-US" sz="2200" dirty="0"/>
          </a:p>
        </p:txBody>
      </p:sp>
      <p:pic>
        <p:nvPicPr>
          <p:cNvPr id="7" name="Picture 6"/>
          <p:cNvPicPr>
            <a:picLocks noChangeAspect="1"/>
          </p:cNvPicPr>
          <p:nvPr/>
        </p:nvPicPr>
        <p:blipFill>
          <a:blip r:embed="rId2"/>
          <a:stretch>
            <a:fillRect/>
          </a:stretch>
        </p:blipFill>
        <p:spPr>
          <a:xfrm>
            <a:off x="135759" y="1008992"/>
            <a:ext cx="3584550" cy="4134508"/>
          </a:xfrm>
          <a:prstGeom prst="rect">
            <a:avLst/>
          </a:prstGeom>
        </p:spPr>
      </p:pic>
      <p:pic>
        <p:nvPicPr>
          <p:cNvPr id="6" name="Picture 5"/>
          <p:cNvPicPr>
            <a:picLocks noChangeAspect="1"/>
          </p:cNvPicPr>
          <p:nvPr/>
        </p:nvPicPr>
        <p:blipFill>
          <a:blip r:embed="rId3"/>
          <a:stretch>
            <a:fillRect/>
          </a:stretch>
        </p:blipFill>
        <p:spPr>
          <a:xfrm>
            <a:off x="3846054" y="2717800"/>
            <a:ext cx="4216400" cy="2425700"/>
          </a:xfrm>
          <a:prstGeom prst="rect">
            <a:avLst/>
          </a:prstGeom>
        </p:spPr>
      </p:pic>
      <p:sp>
        <p:nvSpPr>
          <p:cNvPr id="9" name="Rectangle 8"/>
          <p:cNvSpPr/>
          <p:nvPr/>
        </p:nvSpPr>
        <p:spPr>
          <a:xfrm>
            <a:off x="5002924" y="3121572"/>
            <a:ext cx="2333297" cy="1797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0" nodeType="clickEffect">
                                  <p:stCondLst>
                                    <p:cond delay="0"/>
                                  </p:stCondLst>
                                  <p:childTnLst>
                                    <p:animEffect transition="out" filter="dissolv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79402"/>
            <a:ext cx="8520600" cy="841800"/>
          </a:xfrm>
        </p:spPr>
        <p:txBody>
          <a:bodyPr/>
          <a:lstStyle/>
          <a:p>
            <a:pPr algn="l"/>
            <a:r>
              <a:rPr lang="en-US" dirty="0">
                <a:solidFill>
                  <a:srgbClr val="0070C0"/>
                </a:solidFill>
              </a:rPr>
              <a:t>R code based on package </a:t>
            </a:r>
            <a:r>
              <a:rPr lang="en-US" dirty="0" err="1">
                <a:solidFill>
                  <a:srgbClr val="0070C0"/>
                </a:solidFill>
              </a:rPr>
              <a:t>igraph:degree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mode="in")</a:t>
            </a:r>
            <a:endParaRPr lang="en-US" sz="2800" dirty="0">
              <a:latin typeface="Dotum" panose="020B0600000101010101" pitchFamily="34" charset="-127"/>
              <a:ea typeface="Dotum" panose="020B0600000101010101" pitchFamily="34" charset="-127"/>
            </a:endParaRPr>
          </a:p>
          <a:p>
            <a:pPr algn="l"/>
            <a:r>
              <a:rPr lang="en-US" sz="2800" dirty="0">
                <a:latin typeface="Dotum" panose="020B0600000101010101" pitchFamily="34" charset="-127"/>
                <a:ea typeface="Dotum" panose="020B0600000101010101" pitchFamily="34" charset="-127"/>
              </a:rPr>
              <a:t>degree(</a:t>
            </a:r>
            <a:r>
              <a:rPr lang="en-US" sz="2800" dirty="0" err="1">
                <a:latin typeface="Dotum" panose="020B0600000101010101" pitchFamily="34" charset="-127"/>
                <a:ea typeface="Dotum" panose="020B0600000101010101" pitchFamily="34" charset="-127"/>
              </a:rPr>
              <a:t>g_adj_d</a:t>
            </a:r>
            <a:r>
              <a:rPr lang="en-US" sz="2800" dirty="0">
                <a:latin typeface="Dotum" panose="020B0600000101010101" pitchFamily="34" charset="-127"/>
                <a:ea typeface="Dotum" panose="020B0600000101010101" pitchFamily="34" charset="-127"/>
              </a:rPr>
              <a:t>, mode="out")</a:t>
            </a:r>
            <a:endParaRPr lang="en-US" sz="2800" dirty="0">
              <a:latin typeface="Dotum" panose="020B0600000101010101" pitchFamily="34" charset="-127"/>
              <a:ea typeface="Dotum" panose="020B0600000101010101" pitchFamily="34"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10" y="497440"/>
            <a:ext cx="8520600" cy="841800"/>
          </a:xfrm>
        </p:spPr>
        <p:txBody>
          <a:bodyPr/>
          <a:lstStyle/>
          <a:p>
            <a:r>
              <a:rPr lang="en-US" dirty="0"/>
              <a:t>Programming packages: </a:t>
            </a:r>
            <a:br>
              <a:rPr lang="en-US" dirty="0"/>
            </a:br>
            <a:br>
              <a:rPr lang="en-US" dirty="0"/>
            </a:br>
            <a:endParaRPr lang="en-US" dirty="0"/>
          </a:p>
        </p:txBody>
      </p:sp>
      <p:sp>
        <p:nvSpPr>
          <p:cNvPr id="3" name="TextBox 2"/>
          <p:cNvSpPr txBox="1"/>
          <p:nvPr/>
        </p:nvSpPr>
        <p:spPr>
          <a:xfrm>
            <a:off x="337190" y="918340"/>
            <a:ext cx="7715574" cy="4832092"/>
          </a:xfrm>
          <a:prstGeom prst="rect">
            <a:avLst/>
          </a:prstGeom>
          <a:noFill/>
        </p:spPr>
        <p:txBody>
          <a:bodyPr wrap="none" rtlCol="0">
            <a:spAutoFit/>
          </a:bodyPr>
          <a:lstStyle/>
          <a:p>
            <a:pPr marL="342900" indent="-342900">
              <a:buFont typeface="Arial" panose="020B0604020202020204" pitchFamily="34" charset="0"/>
              <a:buChar char="•"/>
            </a:pPr>
            <a:r>
              <a:rPr lang="en-US" sz="2200" dirty="0"/>
              <a:t>We will focus on igraph (available for both Python and R):</a:t>
            </a:r>
            <a:endParaRPr lang="en-US" sz="2200" dirty="0"/>
          </a:p>
          <a:p>
            <a:pPr marL="342900" lvl="1" indent="-342900">
              <a:buFont typeface="Arial" panose="020B0604020202020204" pitchFamily="34" charset="0"/>
              <a:buChar char="•"/>
            </a:pPr>
            <a:endParaRPr lang="en-US" sz="2200" dirty="0"/>
          </a:p>
          <a:p>
            <a:pPr lvl="1"/>
            <a:r>
              <a:rPr lang="en-US" sz="2200" dirty="0">
                <a:hlinkClick r:id="rId1"/>
              </a:rPr>
              <a:t>For Python: https://igraph.org/python/</a:t>
            </a:r>
            <a:endParaRPr lang="en-US" sz="2200" dirty="0"/>
          </a:p>
          <a:p>
            <a:pPr lvl="1"/>
            <a:endParaRPr lang="en-US" sz="2200" dirty="0"/>
          </a:p>
          <a:p>
            <a:pPr lvl="1"/>
            <a:r>
              <a:rPr lang="en-US" sz="2200" dirty="0"/>
              <a:t>For R: </a:t>
            </a:r>
            <a:r>
              <a:rPr lang="en-US" sz="2200" dirty="0">
                <a:hlinkClick r:id="rId2"/>
              </a:rPr>
              <a:t>https://igraph.org/r/</a:t>
            </a:r>
            <a:endParaRPr lang="en-US" sz="2200" dirty="0"/>
          </a:p>
          <a:p>
            <a:pPr lvl="1"/>
            <a:endParaRPr lang="en-US" sz="2200" dirty="0"/>
          </a:p>
          <a:p>
            <a:pPr lvl="1"/>
            <a:r>
              <a:rPr lang="en-US" sz="2200" dirty="0"/>
              <a:t>For Network visualization: </a:t>
            </a:r>
            <a:endParaRPr lang="en-US" sz="2200" dirty="0"/>
          </a:p>
          <a:p>
            <a:pPr lvl="1"/>
            <a:endParaRPr lang="en-US" sz="2200" dirty="0"/>
          </a:p>
          <a:p>
            <a:pPr lvl="1"/>
            <a:r>
              <a:rPr lang="en-US" sz="2200" dirty="0"/>
              <a:t>For Python: </a:t>
            </a:r>
            <a:r>
              <a:rPr lang="en-US" sz="2200" dirty="0" err="1"/>
              <a:t>graphviz</a:t>
            </a:r>
            <a:r>
              <a:rPr lang="en-US" sz="2200" dirty="0"/>
              <a:t> (for small network), NetworkX </a:t>
            </a:r>
            <a:endParaRPr lang="en-US" sz="2200" dirty="0"/>
          </a:p>
          <a:p>
            <a:pPr lvl="1"/>
            <a:endParaRPr lang="en-US" sz="2200" dirty="0"/>
          </a:p>
          <a:p>
            <a:pPr lvl="1"/>
            <a:r>
              <a:rPr lang="en-US" sz="2200" dirty="0"/>
              <a:t>For </a:t>
            </a:r>
            <a:r>
              <a:rPr lang="en-US" sz="2200" dirty="0" err="1"/>
              <a:t>complehensive</a:t>
            </a:r>
            <a:r>
              <a:rPr lang="en-US" sz="2200" dirty="0"/>
              <a:t> list: </a:t>
            </a:r>
            <a:endParaRPr lang="en-US" sz="2200" dirty="0"/>
          </a:p>
          <a:p>
            <a:pPr lvl="1"/>
            <a:r>
              <a:rPr lang="en-US" sz="2200" dirty="0"/>
              <a:t>https://</a:t>
            </a:r>
            <a:r>
              <a:rPr lang="en-US" sz="2200" dirty="0" err="1"/>
              <a:t>github.com</a:t>
            </a:r>
            <a:r>
              <a:rPr lang="en-US" sz="2200" dirty="0"/>
              <a:t>/</a:t>
            </a:r>
            <a:r>
              <a:rPr lang="en-US" sz="2200" dirty="0" err="1"/>
              <a:t>briatte</a:t>
            </a:r>
            <a:r>
              <a:rPr lang="en-US" sz="2200" dirty="0"/>
              <a:t>/</a:t>
            </a:r>
            <a:r>
              <a:rPr lang="en-US" sz="2200" dirty="0" err="1"/>
              <a:t>awesome-network-analysis#python</a:t>
            </a:r>
            <a:endParaRPr lang="en-US" sz="2200" dirty="0"/>
          </a:p>
          <a:p>
            <a:pPr lvl="1"/>
            <a:endParaRPr lang="en-US" sz="2200" dirty="0"/>
          </a:p>
          <a:p>
            <a:pPr lvl="1"/>
            <a:endParaRPr lang="en-US" sz="2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Walk and Path</a:t>
            </a:r>
            <a:endParaRPr lang="en-US" dirty="0"/>
          </a:p>
        </p:txBody>
      </p:sp>
      <p:pic>
        <p:nvPicPr>
          <p:cNvPr id="3" name="Picture 2"/>
          <p:cNvPicPr>
            <a:picLocks noChangeAspect="1"/>
          </p:cNvPicPr>
          <p:nvPr/>
        </p:nvPicPr>
        <p:blipFill>
          <a:blip r:embed="rId1"/>
          <a:stretch>
            <a:fillRect/>
          </a:stretch>
        </p:blipFill>
        <p:spPr>
          <a:xfrm>
            <a:off x="176704" y="983885"/>
            <a:ext cx="3438854" cy="3465932"/>
          </a:xfrm>
          <a:prstGeom prst="rect">
            <a:avLst/>
          </a:prstGeom>
        </p:spPr>
      </p:pic>
      <p:sp>
        <p:nvSpPr>
          <p:cNvPr id="4" name="TextBox 3"/>
          <p:cNvSpPr txBox="1"/>
          <p:nvPr/>
        </p:nvSpPr>
        <p:spPr>
          <a:xfrm>
            <a:off x="3848738" y="595002"/>
            <a:ext cx="4889480" cy="5139869"/>
          </a:xfrm>
          <a:prstGeom prst="rect">
            <a:avLst/>
          </a:prstGeom>
          <a:noFill/>
        </p:spPr>
        <p:txBody>
          <a:bodyPr wrap="none" rtlCol="0">
            <a:spAutoFit/>
          </a:bodyPr>
          <a:lstStyle/>
          <a:p>
            <a:pPr marL="285750" indent="-285750">
              <a:buFont typeface="Arial" panose="020B0604020202020204" pitchFamily="34" charset="0"/>
              <a:buChar char="•"/>
            </a:pPr>
            <a:r>
              <a:rPr lang="en-US" sz="2000" dirty="0"/>
              <a:t>Walk: a walk is a sequence of nodes in</a:t>
            </a:r>
            <a:endParaRPr lang="en-US" sz="2000" dirty="0"/>
          </a:p>
          <a:p>
            <a:r>
              <a:rPr lang="en-US" sz="2000" dirty="0"/>
              <a:t>which each node is adjacent to the</a:t>
            </a:r>
            <a:endParaRPr lang="en-US" sz="2000" dirty="0"/>
          </a:p>
          <a:p>
            <a:r>
              <a:rPr lang="en-US" sz="2000" dirty="0"/>
              <a:t>next one:</a:t>
            </a:r>
            <a:endParaRPr lang="en-US" sz="2000" dirty="0"/>
          </a:p>
          <a:p>
            <a:endParaRPr lang="en-US" sz="2000" dirty="0"/>
          </a:p>
          <a:p>
            <a:pPr marL="285750" indent="-285750">
              <a:buFont typeface="Wingdings" panose="05000000000000000000" pitchFamily="2" charset="2"/>
              <a:buChar char="Ø"/>
            </a:pPr>
            <a:r>
              <a:rPr lang="en-US" dirty="0"/>
              <a:t>A walk can intersect itself and pass</a:t>
            </a:r>
            <a:endParaRPr lang="en-US" dirty="0"/>
          </a:p>
          <a:p>
            <a:pPr lvl="3"/>
            <a:r>
              <a:rPr lang="en-US" dirty="0"/>
              <a:t>through the same link repeatedly.</a:t>
            </a:r>
            <a:endParaRPr lang="en-US" dirty="0"/>
          </a:p>
          <a:p>
            <a:pPr lvl="3"/>
            <a:r>
              <a:rPr lang="en-US" dirty="0"/>
              <a:t>Each time a link is crossed, it is</a:t>
            </a:r>
            <a:endParaRPr lang="en-US" dirty="0"/>
          </a:p>
          <a:p>
            <a:pPr lvl="3"/>
            <a:r>
              <a:rPr lang="en-US" dirty="0"/>
              <a:t>counted separately</a:t>
            </a:r>
            <a:endParaRPr lang="en-US" dirty="0"/>
          </a:p>
          <a:p>
            <a:pPr marL="285750" lvl="3" indent="-285750">
              <a:buFont typeface="Wingdings" panose="05000000000000000000" pitchFamily="2" charset="2"/>
              <a:buChar char="Ø"/>
            </a:pPr>
            <a:r>
              <a:rPr lang="en-US" dirty="0"/>
              <a:t>One walk on the graph: 1; 2; 5; 1; 2; 3; 4.</a:t>
            </a:r>
            <a:endParaRPr lang="en-US" dirty="0"/>
          </a:p>
          <a:p>
            <a:pPr marL="285750" lvl="3" indent="-285750">
              <a:buFont typeface="Wingdings" panose="05000000000000000000" pitchFamily="2" charset="2"/>
              <a:buChar char="Ø"/>
            </a:pPr>
            <a:r>
              <a:rPr lang="en-US" dirty="0"/>
              <a:t>In a directed network, the walk can</a:t>
            </a:r>
            <a:endParaRPr lang="en-US" dirty="0"/>
          </a:p>
          <a:p>
            <a:r>
              <a:rPr lang="en-US" dirty="0"/>
              <a:t>follow only the direction of an arrow.</a:t>
            </a:r>
            <a:endParaRPr lang="en-US" sz="1800" dirty="0"/>
          </a:p>
          <a:p>
            <a:pPr lvl="4"/>
            <a:r>
              <a:rPr lang="en-US" sz="1800" dirty="0"/>
              <a:t>	</a:t>
            </a:r>
            <a:endParaRPr lang="en-US" sz="1800" dirty="0"/>
          </a:p>
          <a:p>
            <a:pPr marL="285750" indent="-285750">
              <a:buFont typeface="Arial" panose="020B0604020202020204" pitchFamily="34" charset="0"/>
              <a:buChar char="•"/>
            </a:pPr>
            <a:r>
              <a:rPr lang="en-US" sz="2000" dirty="0"/>
              <a:t>A path is a walk without passing</a:t>
            </a:r>
            <a:endParaRPr lang="en-US" sz="2000" dirty="0"/>
          </a:p>
          <a:p>
            <a:r>
              <a:rPr lang="en-US" sz="2000" dirty="0"/>
              <a:t>through the same link more than once</a:t>
            </a:r>
            <a:endParaRPr lang="en-US" sz="2000" dirty="0"/>
          </a:p>
          <a:p>
            <a:r>
              <a:rPr lang="en-US" sz="2000" dirty="0"/>
              <a:t>(e.g. 1; 2; 5; 4; 3.).</a:t>
            </a:r>
            <a:endParaRPr lang="en-US" sz="2000" dirty="0"/>
          </a:p>
          <a:p>
            <a:pPr marL="285750" indent="-285750">
              <a:buFont typeface="Arial" panose="020B0604020202020204" pitchFamily="34" charset="0"/>
              <a:buChar char="•"/>
            </a:pPr>
            <a:r>
              <a:rPr lang="en-US" sz="2000" dirty="0"/>
              <a:t>Cycle: A path with the same start and</a:t>
            </a:r>
            <a:endParaRPr lang="en-US" sz="2000" dirty="0"/>
          </a:p>
          <a:p>
            <a:r>
              <a:rPr lang="en-US" sz="2000" dirty="0"/>
              <a:t>end node (e.g., 1; 2; 5)</a:t>
            </a:r>
            <a:endParaRPr lang="en-US" sz="2000" dirty="0"/>
          </a:p>
          <a:p>
            <a:endParaRPr lang="en-US" dirty="0"/>
          </a:p>
          <a:p>
            <a:endParaRPr lang="en-US" sz="1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Distance</a:t>
            </a:r>
            <a:endParaRPr lang="en-US" dirty="0"/>
          </a:p>
        </p:txBody>
      </p:sp>
      <p:pic>
        <p:nvPicPr>
          <p:cNvPr id="3" name="Picture 2"/>
          <p:cNvPicPr>
            <a:picLocks noChangeAspect="1"/>
          </p:cNvPicPr>
          <p:nvPr/>
        </p:nvPicPr>
        <p:blipFill>
          <a:blip r:embed="rId1"/>
          <a:stretch>
            <a:fillRect/>
          </a:stretch>
        </p:blipFill>
        <p:spPr>
          <a:xfrm>
            <a:off x="176704" y="983885"/>
            <a:ext cx="3438854" cy="3465932"/>
          </a:xfrm>
          <a:prstGeom prst="rect">
            <a:avLst/>
          </a:prstGeom>
        </p:spPr>
      </p:pic>
      <p:sp>
        <p:nvSpPr>
          <p:cNvPr id="4" name="TextBox 3"/>
          <p:cNvSpPr txBox="1"/>
          <p:nvPr/>
        </p:nvSpPr>
        <p:spPr>
          <a:xfrm>
            <a:off x="3848738" y="1173071"/>
            <a:ext cx="4983562" cy="1477328"/>
          </a:xfrm>
          <a:prstGeom prst="rect">
            <a:avLst/>
          </a:prstGeom>
          <a:noFill/>
        </p:spPr>
        <p:txBody>
          <a:bodyPr wrap="square" rtlCol="0">
            <a:spAutoFit/>
          </a:bodyPr>
          <a:lstStyle/>
          <a:p>
            <a:r>
              <a:rPr lang="en-US" sz="1800" dirty="0"/>
              <a:t>The distance D={</a:t>
            </a:r>
            <a:r>
              <a:rPr lang="en-US" sz="1800" dirty="0" err="1"/>
              <a:t>dij</a:t>
            </a:r>
            <a:r>
              <a:rPr lang="en-US" sz="1800" dirty="0"/>
              <a:t>} (shortest path, geodesic path) between two nodes i and j is the number of edges along the shortest path connecting them.</a:t>
            </a: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stretch>
            <a:fillRect/>
          </a:stretch>
        </p:blipFill>
        <p:spPr>
          <a:xfrm>
            <a:off x="4692182" y="2358508"/>
            <a:ext cx="3251200" cy="2743200"/>
          </a:xfrm>
          <a:prstGeom prst="rect">
            <a:avLst/>
          </a:prstGeom>
        </p:spPr>
      </p:pic>
      <p:sp>
        <p:nvSpPr>
          <p:cNvPr id="8" name="Rectangle 7"/>
          <p:cNvSpPr/>
          <p:nvPr/>
        </p:nvSpPr>
        <p:spPr>
          <a:xfrm>
            <a:off x="5302446" y="2896620"/>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4" y="521747"/>
            <a:ext cx="8905872" cy="841800"/>
          </a:xfrm>
        </p:spPr>
        <p:txBody>
          <a:bodyPr/>
          <a:lstStyle/>
          <a:p>
            <a:pPr algn="l"/>
            <a:r>
              <a:rPr lang="en-US" dirty="0">
                <a:solidFill>
                  <a:srgbClr val="0070C0"/>
                </a:solidFill>
              </a:rPr>
              <a:t>R code based on package </a:t>
            </a:r>
            <a:r>
              <a:rPr lang="en-US" dirty="0" err="1">
                <a:solidFill>
                  <a:srgbClr val="0070C0"/>
                </a:solidFill>
              </a:rPr>
              <a:t>igraph:distance</a:t>
            </a:r>
            <a:endParaRPr lang="en-US" dirty="0">
              <a:solidFill>
                <a:srgbClr val="0070C0"/>
              </a:solidFill>
            </a:endParaRPr>
          </a:p>
        </p:txBody>
      </p:sp>
      <p:sp>
        <p:nvSpPr>
          <p:cNvPr id="3" name="Title 1"/>
          <p:cNvSpPr txBox="1"/>
          <p:nvPr/>
        </p:nvSpPr>
        <p:spPr>
          <a:xfrm>
            <a:off x="311700" y="2040493"/>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400" dirty="0" err="1">
                <a:latin typeface="Dotum" panose="020B0600000101010101" pitchFamily="34" charset="-127"/>
                <a:ea typeface="Dotum" panose="020B0600000101010101" pitchFamily="34" charset="-127"/>
              </a:rPr>
              <a:t>shortest.paths</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g_adj_u</a:t>
            </a:r>
            <a:r>
              <a:rPr lang="en-US" sz="2400" dirty="0">
                <a:latin typeface="Dotum" panose="020B0600000101010101" pitchFamily="34" charset="-127"/>
                <a:ea typeface="Dotum" panose="020B0600000101010101" pitchFamily="34" charset="-127"/>
              </a:rPr>
              <a:t>)</a:t>
            </a:r>
            <a:endParaRPr lang="en-US" sz="2400" dirty="0">
              <a:latin typeface="Dotum" panose="020B0600000101010101" pitchFamily="34" charset="-127"/>
              <a:ea typeface="Dotum" panose="020B0600000101010101" pitchFamily="34" charset="-127"/>
            </a:endParaRPr>
          </a:p>
          <a:p>
            <a:pPr algn="l"/>
            <a:endParaRPr lang="en-US" sz="2400" dirty="0">
              <a:latin typeface="Dotum" panose="020B0600000101010101" pitchFamily="34" charset="-127"/>
              <a:ea typeface="Dotum" panose="020B0600000101010101" pitchFamily="34" charset="-127"/>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69425"/>
            <a:ext cx="8520600" cy="841800"/>
          </a:xfrm>
        </p:spPr>
        <p:txBody>
          <a:bodyPr/>
          <a:lstStyle/>
          <a:p>
            <a:r>
              <a:rPr lang="en-US" dirty="0"/>
              <a:t>Connectivity and connected components for undirected graph</a:t>
            </a:r>
            <a:endParaRPr lang="en-US" dirty="0"/>
          </a:p>
        </p:txBody>
      </p:sp>
      <p:sp>
        <p:nvSpPr>
          <p:cNvPr id="4" name="TextBox 3"/>
          <p:cNvSpPr txBox="1"/>
          <p:nvPr/>
        </p:nvSpPr>
        <p:spPr>
          <a:xfrm>
            <a:off x="4572000" y="1237539"/>
            <a:ext cx="4140117"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t>A graph is connected if there is a path between every pair of nodes.</a:t>
            </a:r>
            <a:endParaRPr lang="en-US" sz="1800" dirty="0"/>
          </a:p>
          <a:p>
            <a:endParaRPr lang="en-US" sz="1800" dirty="0"/>
          </a:p>
          <a:p>
            <a:pPr marL="285750" indent="-285750">
              <a:buFont typeface="Arial" panose="020B0604020202020204" pitchFamily="34" charset="0"/>
              <a:buChar char="•"/>
            </a:pPr>
            <a:r>
              <a:rPr lang="en-US" sz="1800" dirty="0"/>
              <a:t>A connected component is a subgraph in which any two nodes are connected to each other by paths, and which is connected to no additional nodes in the original graph.</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Bridge: an edge whose deletion increases the number of connected components.</a:t>
            </a:r>
            <a:endParaRPr lang="en-US" sz="1800" dirty="0"/>
          </a:p>
          <a:p>
            <a:pPr marL="285750" indent="-285750">
              <a:buFont typeface="Arial" panose="020B0604020202020204" pitchFamily="34" charset="0"/>
              <a:buChar char="•"/>
            </a:pP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1"/>
          <a:stretch>
            <a:fillRect/>
          </a:stretch>
        </p:blipFill>
        <p:spPr>
          <a:xfrm>
            <a:off x="463007" y="1237539"/>
            <a:ext cx="3988812" cy="370232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95853"/>
            <a:ext cx="8520600" cy="841800"/>
          </a:xfrm>
        </p:spPr>
        <p:txBody>
          <a:bodyPr/>
          <a:lstStyle/>
          <a:p>
            <a:r>
              <a:rPr lang="en-US" dirty="0"/>
              <a:t>Connectivity and connected components for directed graph</a:t>
            </a:r>
            <a:endParaRPr lang="en-US" dirty="0"/>
          </a:p>
        </p:txBody>
      </p:sp>
      <p:sp>
        <p:nvSpPr>
          <p:cNvPr id="4" name="TextBox 3"/>
          <p:cNvSpPr txBox="1"/>
          <p:nvPr/>
        </p:nvSpPr>
        <p:spPr>
          <a:xfrm>
            <a:off x="4372303" y="1011225"/>
            <a:ext cx="4686752" cy="4801314"/>
          </a:xfrm>
          <a:prstGeom prst="rect">
            <a:avLst/>
          </a:prstGeom>
          <a:noFill/>
        </p:spPr>
        <p:txBody>
          <a:bodyPr wrap="square" rtlCol="0">
            <a:spAutoFit/>
          </a:bodyPr>
          <a:lstStyle/>
          <a:p>
            <a:pPr marL="285750" indent="-285750">
              <a:buFont typeface="Arial" panose="020B0604020202020204" pitchFamily="34" charset="0"/>
              <a:buChar char="•"/>
            </a:pPr>
            <a:r>
              <a:rPr lang="en-US" sz="1800" dirty="0"/>
              <a:t>A directed graph is strongly connected if there is a path from any node to each other node, and vice versa.</a:t>
            </a:r>
            <a:endParaRPr lang="en-US" sz="1800" dirty="0"/>
          </a:p>
          <a:p>
            <a:endParaRPr lang="en-US" sz="1800" dirty="0"/>
          </a:p>
          <a:p>
            <a:pPr marL="285750" indent="-285750">
              <a:buFont typeface="Arial" panose="020B0604020202020204" pitchFamily="34" charset="0"/>
              <a:buChar char="•"/>
            </a:pPr>
            <a:r>
              <a:rPr lang="en-US" sz="1800" dirty="0"/>
              <a:t>A directed graph is weakly connected if it is connected by ignoring the edge directions</a:t>
            </a: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A strongly connected component of a directed graph G is a subgraph that is strongly connected, and is maximal with this property: no additional edges or vertices from G can be included in the subgraph without breaking its property of being strongly directed.</a:t>
            </a:r>
            <a:endParaRPr lang="en-US" sz="1800" dirty="0"/>
          </a:p>
          <a:p>
            <a:pPr marL="285750" indent="-285750">
              <a:buFont typeface="Arial" panose="020B0604020202020204" pitchFamily="34" charset="0"/>
              <a:buChar char="•"/>
            </a:pPr>
            <a:endParaRPr lang="en-US" sz="1800" dirty="0"/>
          </a:p>
          <a:p>
            <a:endParaRPr lang="en-US" sz="1800" dirty="0"/>
          </a:p>
        </p:txBody>
      </p:sp>
      <p:sp>
        <p:nvSpPr>
          <p:cNvPr id="5" name="Rectangle 4"/>
          <p:cNvSpPr/>
          <p:nvPr/>
        </p:nvSpPr>
        <p:spPr>
          <a:xfrm>
            <a:off x="3839922" y="2650399"/>
            <a:ext cx="619080" cy="492443"/>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D=</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1"/>
          <a:stretch>
            <a:fillRect/>
          </a:stretch>
        </p:blipFill>
        <p:spPr>
          <a:xfrm>
            <a:off x="46853" y="1393049"/>
            <a:ext cx="4468648" cy="235740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841800"/>
          </a:xfrm>
        </p:spPr>
        <p:txBody>
          <a:bodyPr/>
          <a:lstStyle/>
          <a:p>
            <a:r>
              <a:rPr lang="en-US" dirty="0"/>
              <a:t>Clustering </a:t>
            </a:r>
            <a:r>
              <a:rPr lang="en-US" dirty="0" err="1"/>
              <a:t>coecient</a:t>
            </a:r>
            <a:endParaRPr lang="en-US" dirty="0"/>
          </a:p>
        </p:txBody>
      </p:sp>
      <p:sp>
        <p:nvSpPr>
          <p:cNvPr id="4" name="TextBox 3"/>
          <p:cNvSpPr txBox="1"/>
          <p:nvPr/>
        </p:nvSpPr>
        <p:spPr>
          <a:xfrm>
            <a:off x="3962400" y="1206905"/>
            <a:ext cx="4983562" cy="800219"/>
          </a:xfrm>
          <a:prstGeom prst="rect">
            <a:avLst/>
          </a:prstGeom>
          <a:noFill/>
        </p:spPr>
        <p:txBody>
          <a:bodyPr wrap="square" rtlCol="0">
            <a:spAutoFit/>
          </a:bodyPr>
          <a:lstStyle/>
          <a:p>
            <a:r>
              <a:rPr lang="en-US" dirty="0"/>
              <a:t>For any given node A and two randomly selected nodes B and C:</a:t>
            </a:r>
            <a:endParaRPr lang="en-US" dirty="0"/>
          </a:p>
          <a:p>
            <a:endParaRPr lang="en-US" sz="1800" dirty="0"/>
          </a:p>
        </p:txBody>
      </p:sp>
      <p:sp>
        <p:nvSpPr>
          <p:cNvPr id="5" name="Rectangle 4"/>
          <p:cNvSpPr/>
          <p:nvPr/>
        </p:nvSpPr>
        <p:spPr>
          <a:xfrm>
            <a:off x="3430256" y="2890777"/>
            <a:ext cx="2597185" cy="892552"/>
          </a:xfrm>
          <a:prstGeom prst="rect">
            <a:avLst/>
          </a:prstGeom>
          <a:noFill/>
        </p:spPr>
        <p:txBody>
          <a:bodyPr wrap="none" lIns="91440" tIns="45720" rIns="91440" bIns="45720">
            <a:spAutoFit/>
          </a:bodyPr>
          <a:lstStyle/>
          <a:p>
            <a:pPr algn="ctr"/>
            <a:r>
              <a:rPr lang="en-US" sz="2600" b="0" cap="none" spc="0" dirty="0">
                <a:ln w="0"/>
                <a:solidFill>
                  <a:schemeClr val="tx1"/>
                </a:solidFill>
                <a:effectLst>
                  <a:outerShdw blurRad="38100" dist="19050" dir="2700000" algn="tl" rotWithShape="0">
                    <a:schemeClr val="dk1">
                      <a:alpha val="40000"/>
                    </a:schemeClr>
                  </a:outerShdw>
                </a:effectLst>
              </a:rPr>
              <a:t>For the network </a:t>
            </a:r>
            <a:endParaRPr lang="en-US" sz="2600" b="0" cap="none" spc="0" dirty="0">
              <a:ln w="0"/>
              <a:solidFill>
                <a:schemeClr val="tx1"/>
              </a:solidFill>
              <a:effectLst>
                <a:outerShdw blurRad="38100" dist="19050" dir="2700000" algn="tl" rotWithShape="0">
                  <a:schemeClr val="dk1">
                    <a:alpha val="40000"/>
                  </a:schemeClr>
                </a:outerShdw>
              </a:effectLst>
            </a:endParaRPr>
          </a:p>
          <a:p>
            <a:pPr algn="ctr"/>
            <a:r>
              <a:rPr lang="en-US" sz="2600" b="0" cap="none" spc="0" dirty="0">
                <a:ln w="0"/>
                <a:solidFill>
                  <a:schemeClr val="tx1"/>
                </a:solidFill>
                <a:effectLst>
                  <a:outerShdw blurRad="38100" dist="19050" dir="2700000" algn="tl" rotWithShape="0">
                    <a:schemeClr val="dk1">
                      <a:alpha val="40000"/>
                    </a:schemeClr>
                  </a:outerShdw>
                </a:effectLst>
              </a:rPr>
              <a:t>on the left:</a:t>
            </a:r>
            <a:endParaRPr lang="en-US" sz="2600" b="0" cap="none" spc="0" dirty="0">
              <a:ln w="0"/>
              <a:solidFill>
                <a:schemeClr val="tx1"/>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a:blip r:embed="rId1"/>
          <a:stretch>
            <a:fillRect/>
          </a:stretch>
        </p:blipFill>
        <p:spPr>
          <a:xfrm>
            <a:off x="-120908" y="885326"/>
            <a:ext cx="3496108" cy="3372848"/>
          </a:xfrm>
          <a:prstGeom prst="rect">
            <a:avLst/>
          </a:prstGeom>
        </p:spPr>
      </p:pic>
      <p:pic>
        <p:nvPicPr>
          <p:cNvPr id="11" name="Picture 10"/>
          <p:cNvPicPr>
            <a:picLocks noChangeAspect="1"/>
          </p:cNvPicPr>
          <p:nvPr/>
        </p:nvPicPr>
        <p:blipFill>
          <a:blip r:embed="rId2"/>
          <a:stretch>
            <a:fillRect/>
          </a:stretch>
        </p:blipFill>
        <p:spPr>
          <a:xfrm>
            <a:off x="2984500" y="1768979"/>
            <a:ext cx="6159500" cy="1206500"/>
          </a:xfrm>
          <a:prstGeom prst="rect">
            <a:avLst/>
          </a:prstGeom>
        </p:spPr>
      </p:pic>
      <p:pic>
        <p:nvPicPr>
          <p:cNvPr id="13" name="Picture 12"/>
          <p:cNvPicPr>
            <a:picLocks noChangeAspect="1"/>
          </p:cNvPicPr>
          <p:nvPr/>
        </p:nvPicPr>
        <p:blipFill>
          <a:blip r:embed="rId3"/>
          <a:stretch>
            <a:fillRect/>
          </a:stretch>
        </p:blipFill>
        <p:spPr>
          <a:xfrm>
            <a:off x="5952578" y="2890777"/>
            <a:ext cx="1982732" cy="2334806"/>
          </a:xfrm>
          <a:prstGeom prst="rect">
            <a:avLst/>
          </a:prstGeom>
        </p:spPr>
      </p:pic>
      <p:sp>
        <p:nvSpPr>
          <p:cNvPr id="8" name="Rectangle 7"/>
          <p:cNvSpPr/>
          <p:nvPr/>
        </p:nvSpPr>
        <p:spPr>
          <a:xfrm>
            <a:off x="7091441" y="3337053"/>
            <a:ext cx="2538271" cy="2043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4" y="521747"/>
            <a:ext cx="8905872" cy="841800"/>
          </a:xfrm>
        </p:spPr>
        <p:txBody>
          <a:bodyPr/>
          <a:lstStyle/>
          <a:p>
            <a:pPr algn="l"/>
            <a:r>
              <a:rPr lang="en-US" dirty="0">
                <a:solidFill>
                  <a:srgbClr val="0070C0"/>
                </a:solidFill>
                <a:latin typeface="Dotum" panose="020B0600000101010101" pitchFamily="34" charset="-127"/>
                <a:ea typeface="Dotum" panose="020B0600000101010101" pitchFamily="34" charset="-127"/>
              </a:rPr>
              <a:t>R code based on package igraph: Clustering </a:t>
            </a:r>
            <a:r>
              <a:rPr lang="en-US" dirty="0" err="1">
                <a:solidFill>
                  <a:srgbClr val="0070C0"/>
                </a:solidFill>
                <a:latin typeface="Dotum" panose="020B0600000101010101" pitchFamily="34" charset="-127"/>
                <a:ea typeface="Dotum" panose="020B0600000101010101" pitchFamily="34" charset="-127"/>
              </a:rPr>
              <a:t>coecient</a:t>
            </a:r>
            <a:endParaRPr lang="en-US" dirty="0">
              <a:solidFill>
                <a:srgbClr val="0070C0"/>
              </a:solidFill>
              <a:latin typeface="Dotum" panose="020B0600000101010101" pitchFamily="34" charset="-127"/>
              <a:ea typeface="Dotum" panose="020B0600000101010101" pitchFamily="34" charset="-127"/>
            </a:endParaRPr>
          </a:p>
        </p:txBody>
      </p:sp>
      <p:sp>
        <p:nvSpPr>
          <p:cNvPr id="3" name="Title 1"/>
          <p:cNvSpPr txBox="1"/>
          <p:nvPr/>
        </p:nvSpPr>
        <p:spPr>
          <a:xfrm>
            <a:off x="206596" y="2671114"/>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2400" dirty="0">
                <a:latin typeface="Dotum" panose="020B0600000101010101" pitchFamily="34" charset="-127"/>
                <a:ea typeface="Dotum" panose="020B0600000101010101" pitchFamily="34" charset="-127"/>
              </a:rPr>
              <a:t># First generate the graph from edge list</a:t>
            </a:r>
            <a:endParaRPr lang="en-US" sz="2400" dirty="0">
              <a:latin typeface="Dotum" panose="020B0600000101010101" pitchFamily="34" charset="-127"/>
              <a:ea typeface="Dotum" panose="020B0600000101010101" pitchFamily="34" charset="-127"/>
            </a:endParaRPr>
          </a:p>
          <a:p>
            <a:pPr algn="l"/>
            <a:r>
              <a:rPr lang="en-US" sz="2400" dirty="0" err="1">
                <a:latin typeface="Dotum" panose="020B0600000101010101" pitchFamily="34" charset="-127"/>
                <a:ea typeface="Dotum" panose="020B0600000101010101" pitchFamily="34" charset="-127"/>
              </a:rPr>
              <a:t>el_cc</a:t>
            </a:r>
            <a:r>
              <a:rPr lang="en-US" sz="2400" dirty="0">
                <a:latin typeface="Dotum" panose="020B0600000101010101" pitchFamily="34" charset="-127"/>
                <a:ea typeface="Dotum" panose="020B0600000101010101" pitchFamily="34" charset="-127"/>
              </a:rPr>
              <a:t> &lt;- matrix( c("A", "B", "A","C", "B",</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"C", "B","E","D","E","C","D"), </a:t>
            </a:r>
            <a:r>
              <a:rPr lang="en-US" sz="2400" dirty="0" err="1">
                <a:latin typeface="Dotum" panose="020B0600000101010101" pitchFamily="34" charset="-127"/>
                <a:ea typeface="Dotum" panose="020B0600000101010101" pitchFamily="34" charset="-127"/>
              </a:rPr>
              <a:t>nc</a:t>
            </a:r>
            <a:r>
              <a:rPr lang="en-US" sz="2400" dirty="0">
                <a:latin typeface="Dotum" panose="020B0600000101010101" pitchFamily="34" charset="-127"/>
                <a:ea typeface="Dotum" panose="020B0600000101010101" pitchFamily="34" charset="-127"/>
              </a:rPr>
              <a:t>=2, </a:t>
            </a:r>
            <a:r>
              <a:rPr lang="en-US" sz="2400" dirty="0" err="1">
                <a:latin typeface="Dotum" panose="020B0600000101010101" pitchFamily="34" charset="-127"/>
                <a:ea typeface="Dotum" panose="020B0600000101010101" pitchFamily="34" charset="-127"/>
              </a:rPr>
              <a:t>byrow</a:t>
            </a:r>
            <a:r>
              <a:rPr lang="en-US" sz="2400" dirty="0">
                <a:latin typeface="Dotum" panose="020B0600000101010101" pitchFamily="34" charset="-127"/>
                <a:ea typeface="Dotum" panose="020B0600000101010101" pitchFamily="34" charset="-127"/>
              </a:rPr>
              <a:t>=TRUE)</a:t>
            </a:r>
            <a:endParaRPr lang="en-US" sz="2400" dirty="0">
              <a:latin typeface="Dotum" panose="020B0600000101010101" pitchFamily="34" charset="-127"/>
              <a:ea typeface="Dotum" panose="020B0600000101010101" pitchFamily="34" charset="-127"/>
            </a:endParaRPr>
          </a:p>
          <a:p>
            <a:pPr algn="l"/>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&lt;- </a:t>
            </a:r>
            <a:r>
              <a:rPr lang="en-US" sz="2400" dirty="0" err="1">
                <a:latin typeface="Dotum" panose="020B0600000101010101" pitchFamily="34" charset="-127"/>
                <a:ea typeface="Dotum" panose="020B0600000101010101" pitchFamily="34" charset="-127"/>
              </a:rPr>
              <a:t>graph.edgelist</a:t>
            </a:r>
            <a:r>
              <a:rPr lang="en-US" sz="2400" dirty="0">
                <a:latin typeface="Dotum" panose="020B0600000101010101" pitchFamily="34" charset="-127"/>
                <a:ea typeface="Dotum" panose="020B0600000101010101" pitchFamily="34" charset="-127"/>
              </a:rPr>
              <a:t>(</a:t>
            </a:r>
            <a:r>
              <a:rPr lang="en-US" sz="2400" dirty="0" err="1">
                <a:latin typeface="Dotum" panose="020B0600000101010101" pitchFamily="34" charset="-127"/>
                <a:ea typeface="Dotum" panose="020B0600000101010101" pitchFamily="34" charset="-127"/>
              </a:rPr>
              <a:t>el_cc,directed</a:t>
            </a:r>
            <a:r>
              <a:rPr lang="en-US" sz="2400" dirty="0">
                <a:latin typeface="Dotum" panose="020B0600000101010101" pitchFamily="34" charset="-127"/>
                <a:ea typeface="Dotum" panose="020B0600000101010101" pitchFamily="34" charset="-127"/>
              </a:rPr>
              <a:t>=FALSE)</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 Then calculate CC</a:t>
            </a:r>
            <a:endParaRPr lang="en-US" sz="2400" dirty="0">
              <a:latin typeface="Dotum" panose="020B0600000101010101" pitchFamily="34" charset="-127"/>
              <a:ea typeface="Dotum" panose="020B0600000101010101" pitchFamily="34" charset="-127"/>
            </a:endParaRPr>
          </a:p>
          <a:p>
            <a:pPr algn="l"/>
            <a:r>
              <a:rPr lang="en-US" sz="2400" dirty="0">
                <a:latin typeface="Dotum" panose="020B0600000101010101" pitchFamily="34" charset="-127"/>
                <a:ea typeface="Dotum" panose="020B0600000101010101" pitchFamily="34" charset="-127"/>
              </a:rPr>
              <a:t>transitivity(</a:t>
            </a:r>
            <a:r>
              <a:rPr lang="en-US" sz="2400" dirty="0" err="1">
                <a:latin typeface="Dotum" panose="020B0600000101010101" pitchFamily="34" charset="-127"/>
                <a:ea typeface="Dotum" panose="020B0600000101010101" pitchFamily="34" charset="-127"/>
              </a:rPr>
              <a:t>g_el_cc</a:t>
            </a:r>
            <a:r>
              <a:rPr lang="en-US" sz="2400" dirty="0">
                <a:latin typeface="Dotum" panose="020B0600000101010101" pitchFamily="34" charset="-127"/>
                <a:ea typeface="Dotum" panose="020B0600000101010101" pitchFamily="34" charset="-127"/>
              </a:rPr>
              <a:t>, type="</a:t>
            </a:r>
            <a:r>
              <a:rPr lang="en-US" sz="2400" dirty="0" err="1">
                <a:latin typeface="Dotum" panose="020B0600000101010101" pitchFamily="34" charset="-127"/>
                <a:ea typeface="Dotum" panose="020B0600000101010101" pitchFamily="34" charset="-127"/>
              </a:rPr>
              <a:t>localundirected</a:t>
            </a:r>
            <a:r>
              <a:rPr lang="en-US" sz="2400" dirty="0">
                <a:latin typeface="Dotum" panose="020B0600000101010101" pitchFamily="34" charset="-127"/>
                <a:ea typeface="Dotum" panose="020B0600000101010101" pitchFamily="34" charset="-127"/>
              </a:rPr>
              <a:t>")</a:t>
            </a:r>
            <a:endParaRPr lang="en-US" sz="2400" dirty="0">
              <a:latin typeface="Dotum" panose="020B0600000101010101" pitchFamily="34" charset="-127"/>
              <a:ea typeface="Dotum" panose="020B0600000101010101" pitchFamily="34" charset="-127"/>
            </a:endParaRPr>
          </a:p>
          <a:p>
            <a:pPr algn="l"/>
            <a:endParaRPr lang="en-US" sz="2400" dirty="0">
              <a:latin typeface="Dotum" panose="020B0600000101010101" pitchFamily="34" charset="-127"/>
              <a:ea typeface="Dotum" panose="020B0600000101010101" pitchFamily="34"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if there is more than on or off connection? </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3" name="Picture 2"/>
          <p:cNvPicPr>
            <a:picLocks noChangeAspect="1"/>
          </p:cNvPicPr>
          <p:nvPr/>
        </p:nvPicPr>
        <p:blipFill>
          <a:blip r:embed="rId1"/>
          <a:stretch>
            <a:fillRect/>
          </a:stretch>
        </p:blipFill>
        <p:spPr>
          <a:xfrm>
            <a:off x="1842814" y="1652750"/>
            <a:ext cx="5458372" cy="3303314"/>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07367" y="138970"/>
            <a:ext cx="7961100" cy="1656561"/>
          </a:xfrm>
          <a:prstGeom prst="rect">
            <a:avLst/>
          </a:prstGeom>
          <a:noFill/>
          <a:ln>
            <a:noFill/>
          </a:ln>
        </p:spPr>
        <p:txBody>
          <a:bodyPr spcFirstLastPara="1" wrap="square" lIns="91425" tIns="91425" rIns="91425" bIns="91425" anchor="t" anchorCtr="0">
            <a:noAutofit/>
          </a:bodyPr>
          <a:lstStyle/>
          <a:p>
            <a:pPr algn="ctr"/>
            <a:r>
              <a:rPr lang="en-US" sz="3600" dirty="0"/>
              <a:t>Weighted networks </a:t>
            </a: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endParaRPr lang="en-US" sz="3600" dirty="0"/>
          </a:p>
          <a:p>
            <a:pPr algn="ctr"/>
            <a:r>
              <a:rPr lang="en-US" sz="2200" dirty="0"/>
              <a:t>Mobile phone calls, Collaboration network, and </a:t>
            </a:r>
            <a:r>
              <a:rPr lang="en-US" sz="2200" dirty="0" err="1"/>
              <a:t>etc</a:t>
            </a:r>
            <a:endParaRPr lang="en-US" sz="2200" dirty="0"/>
          </a:p>
          <a:p>
            <a:pPr algn="ctr"/>
            <a:endParaRPr lang="en-US" sz="3600" dirty="0"/>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pic>
        <p:nvPicPr>
          <p:cNvPr id="4" name="Picture 3"/>
          <p:cNvPicPr>
            <a:picLocks noChangeAspect="1"/>
          </p:cNvPicPr>
          <p:nvPr/>
        </p:nvPicPr>
        <p:blipFill>
          <a:blip r:embed="rId1"/>
          <a:stretch>
            <a:fillRect/>
          </a:stretch>
        </p:blipFill>
        <p:spPr>
          <a:xfrm>
            <a:off x="1340178" y="820107"/>
            <a:ext cx="6463643" cy="38568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1916359"/>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network?</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308195"/>
            <a:ext cx="8520600" cy="841800"/>
          </a:xfrm>
        </p:spPr>
        <p:txBody>
          <a:bodyPr/>
          <a:lstStyle/>
          <a:p>
            <a:r>
              <a:rPr lang="en-US" dirty="0"/>
              <a:t>Many tools </a:t>
            </a:r>
            <a:r>
              <a:rPr lang="en-US"/>
              <a:t>are available - </a:t>
            </a:r>
            <a:endParaRPr lang="en-US"/>
          </a:p>
        </p:txBody>
      </p:sp>
      <p:sp>
        <p:nvSpPr>
          <p:cNvPr id="3" name="Title 1"/>
          <p:cNvSpPr txBox="1"/>
          <p:nvPr/>
        </p:nvSpPr>
        <p:spPr>
          <a:xfrm>
            <a:off x="363977" y="1217367"/>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571500" indent="-571500" algn="l">
              <a:buFont typeface="Arial" panose="020B0604020202020204" pitchFamily="34" charset="0"/>
              <a:buChar char="•"/>
            </a:pPr>
            <a:r>
              <a:rPr lang="en-US" dirty="0">
                <a:hlinkClick r:id="rId1"/>
              </a:rPr>
              <a:t>Gephi</a:t>
            </a:r>
            <a:endParaRPr lang="en-US" dirty="0"/>
          </a:p>
          <a:p>
            <a:pPr marL="571500" indent="-571500" algn="l">
              <a:buFont typeface="Arial" panose="020B0604020202020204" pitchFamily="34" charset="0"/>
              <a:buChar cha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491" y="1604827"/>
            <a:ext cx="2851727" cy="2515223"/>
          </a:xfrm>
          <a:prstGeom prst="rect">
            <a:avLst/>
          </a:prstGeom>
        </p:spPr>
      </p:pic>
      <p:sp>
        <p:nvSpPr>
          <p:cNvPr id="6" name="Title 1"/>
          <p:cNvSpPr txBox="1"/>
          <p:nvPr/>
        </p:nvSpPr>
        <p:spPr>
          <a:xfrm>
            <a:off x="4624277" y="65168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571500" indent="-571500" algn="l">
              <a:buFont typeface="Arial" panose="020B0604020202020204" pitchFamily="34" charset="0"/>
              <a:buChar char="•"/>
            </a:pPr>
            <a:endParaRPr lang="en-US" dirty="0"/>
          </a:p>
          <a:p>
            <a:pPr marL="571500" indent="-571500" algn="l">
              <a:buFont typeface="Arial" panose="020B0604020202020204" pitchFamily="34" charset="0"/>
              <a:buChar char="•"/>
            </a:pPr>
            <a:r>
              <a:rPr lang="en-US" dirty="0" err="1">
                <a:hlinkClick r:id="rId3"/>
              </a:rPr>
              <a:t>Cytoscape</a:t>
            </a:r>
            <a:endParaRPr lang="en-US" dirty="0"/>
          </a:p>
        </p:txBody>
      </p:sp>
      <p:sp>
        <p:nvSpPr>
          <p:cNvPr id="7" name="TextBox 6"/>
          <p:cNvSpPr txBox="1"/>
          <p:nvPr/>
        </p:nvSpPr>
        <p:spPr>
          <a:xfrm>
            <a:off x="4624277" y="4404836"/>
            <a:ext cx="4692310" cy="738664"/>
          </a:xfrm>
          <a:prstGeom prst="rect">
            <a:avLst/>
          </a:prstGeom>
          <a:noFill/>
        </p:spPr>
        <p:txBody>
          <a:bodyPr wrap="none" rtlCol="0">
            <a:spAutoFit/>
          </a:bodyPr>
          <a:lstStyle/>
          <a:p>
            <a:r>
              <a:rPr lang="en-US" dirty="0"/>
              <a:t>MicroRNA expression profile of urinary </a:t>
            </a:r>
            <a:r>
              <a:rPr lang="en-US" dirty="0" err="1"/>
              <a:t>exosomes</a:t>
            </a:r>
            <a:r>
              <a:rPr lang="en-US" dirty="0"/>
              <a:t> in </a:t>
            </a:r>
            <a:endParaRPr lang="en-US" dirty="0"/>
          </a:p>
          <a:p>
            <a:r>
              <a:rPr lang="en-US" dirty="0"/>
              <a:t>Type IV lupus nephritis complicated by cellular crescent. </a:t>
            </a:r>
            <a:endParaRPr lang="en-US" dirty="0"/>
          </a:p>
          <a:p>
            <a:r>
              <a:rPr lang="en-US" dirty="0"/>
              <a:t>Li et al, </a:t>
            </a:r>
            <a:r>
              <a:rPr lang="en-US" i="1" dirty="0">
                <a:hlinkClick r:id="rId4"/>
              </a:rPr>
              <a:t>J Biol Res (Thessalon). 2018 Dec; 25: 16</a:t>
            </a:r>
            <a:r>
              <a:rPr lang="en-US" dirty="0"/>
              <a:t>.</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38267"/>
            <a:ext cx="3952753" cy="3066187"/>
          </a:xfrm>
          <a:prstGeom prst="rect">
            <a:avLst/>
          </a:prstGeom>
        </p:spPr>
      </p:pic>
      <p:sp>
        <p:nvSpPr>
          <p:cNvPr id="8" name="TextBox 7"/>
          <p:cNvSpPr txBox="1"/>
          <p:nvPr/>
        </p:nvSpPr>
        <p:spPr>
          <a:xfrm>
            <a:off x="0" y="4492820"/>
            <a:ext cx="4681090" cy="523220"/>
          </a:xfrm>
          <a:prstGeom prst="rect">
            <a:avLst/>
          </a:prstGeom>
          <a:noFill/>
        </p:spPr>
        <p:txBody>
          <a:bodyPr wrap="none" rtlCol="0">
            <a:spAutoFit/>
          </a:bodyPr>
          <a:lstStyle/>
          <a:p>
            <a:r>
              <a:rPr lang="en-US" dirty="0"/>
              <a:t>Facebook volunteer group network visualization in </a:t>
            </a:r>
            <a:r>
              <a:rPr lang="en-US" dirty="0" err="1"/>
              <a:t>Gephi</a:t>
            </a:r>
            <a:endParaRPr lang="en-US" dirty="0"/>
          </a:p>
          <a:p>
            <a:r>
              <a:rPr lang="en-US" dirty="0"/>
              <a:t>By </a:t>
            </a:r>
            <a:r>
              <a:rPr lang="en-US" dirty="0" err="1"/>
              <a:t>Nodus</a:t>
            </a:r>
            <a:r>
              <a:rPr lang="en-US" dirty="0"/>
              <a:t> lab</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80"/>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30505" y="729378"/>
            <a:ext cx="8608695" cy="3051380"/>
          </a:xfrm>
          <a:prstGeom prst="rect">
            <a:avLst/>
          </a:prstGeom>
        </p:spPr>
        <p:txBody>
          <a:bodyPr vert="horz" wrap="square" lIns="0" tIns="10001" rIns="0" bIns="0" rtlCol="0">
            <a:spAutoFit/>
          </a:bodyPr>
          <a:lstStyle/>
          <a:p>
            <a:pPr marL="180975" indent="-171450">
              <a:lnSpc>
                <a:spcPts val="2335"/>
              </a:lnSpc>
              <a:spcBef>
                <a:spcPts val="265"/>
              </a:spcBef>
              <a:buChar char="•"/>
              <a:tabLst>
                <a:tab pos="180975" algn="l"/>
              </a:tabLst>
            </a:pPr>
            <a:r>
              <a:rPr sz="2200" spc="-34" dirty="0"/>
              <a:t>Information</a:t>
            </a:r>
            <a:r>
              <a:rPr sz="2200" spc="-113" dirty="0"/>
              <a:t> </a:t>
            </a:r>
            <a:r>
              <a:rPr sz="2200" spc="-79" dirty="0"/>
              <a:t>Visualization</a:t>
            </a:r>
            <a:endParaRPr lang="en-US" sz="2200" spc="-79" dirty="0"/>
          </a:p>
          <a:p>
            <a:pPr marL="9525">
              <a:lnSpc>
                <a:spcPts val="2335"/>
              </a:lnSpc>
              <a:spcBef>
                <a:spcPts val="265"/>
              </a:spcBef>
              <a:tabLst>
                <a:tab pos="180975" algn="l"/>
              </a:tabLst>
            </a:pPr>
            <a:endParaRPr sz="2200" dirty="0"/>
          </a:p>
          <a:p>
            <a:pPr marL="523875" lvl="1" indent="-171450">
              <a:lnSpc>
                <a:spcPts val="1970"/>
              </a:lnSpc>
              <a:buChar char="•"/>
              <a:tabLst>
                <a:tab pos="523875" algn="l"/>
                <a:tab pos="523875" algn="l"/>
              </a:tabLst>
            </a:pPr>
            <a:r>
              <a:rPr sz="2200" spc="-83" dirty="0"/>
              <a:t>Typically </a:t>
            </a:r>
            <a:r>
              <a:rPr sz="2200" spc="-60" dirty="0"/>
              <a:t>involve abstract, </a:t>
            </a:r>
            <a:r>
              <a:rPr sz="2200" spc="-56" dirty="0"/>
              <a:t>non-spatial</a:t>
            </a:r>
            <a:r>
              <a:rPr sz="2200" spc="-161" dirty="0"/>
              <a:t> </a:t>
            </a:r>
            <a:r>
              <a:rPr sz="2200" spc="-68" dirty="0"/>
              <a:t>data</a:t>
            </a:r>
            <a:endParaRPr sz="2200" dirty="0"/>
          </a:p>
          <a:p>
            <a:pPr marL="523875" lvl="1" indent="-171450">
              <a:lnSpc>
                <a:spcPts val="1975"/>
              </a:lnSpc>
              <a:buChar char="•"/>
              <a:tabLst>
                <a:tab pos="523875" algn="l"/>
                <a:tab pos="523875" algn="l"/>
              </a:tabLst>
            </a:pPr>
            <a:r>
              <a:rPr sz="2200" spc="-83" dirty="0"/>
              <a:t>Usually </a:t>
            </a:r>
            <a:r>
              <a:rPr sz="2200" spc="-53" dirty="0"/>
              <a:t>do </a:t>
            </a:r>
            <a:r>
              <a:rPr sz="2200" spc="-8" dirty="0"/>
              <a:t>not </a:t>
            </a:r>
            <a:r>
              <a:rPr sz="2200" spc="-105" dirty="0"/>
              <a:t>have </a:t>
            </a:r>
            <a:r>
              <a:rPr sz="2200" spc="-34" dirty="0"/>
              <a:t>inherent </a:t>
            </a:r>
            <a:r>
              <a:rPr sz="2200" spc="-64" dirty="0"/>
              <a:t>geometries </a:t>
            </a:r>
            <a:r>
              <a:rPr sz="2200" spc="-71" dirty="0"/>
              <a:t>by </a:t>
            </a:r>
            <a:r>
              <a:rPr sz="2200" spc="-53" dirty="0"/>
              <a:t>which </a:t>
            </a:r>
            <a:r>
              <a:rPr sz="2200" spc="11" dirty="0"/>
              <a:t>to</a:t>
            </a:r>
            <a:r>
              <a:rPr sz="2200" spc="-270" dirty="0"/>
              <a:t> </a:t>
            </a:r>
            <a:r>
              <a:rPr sz="2200" spc="-83" dirty="0"/>
              <a:t>map </a:t>
            </a:r>
            <a:r>
              <a:rPr sz="2200" spc="-26" dirty="0"/>
              <a:t>information</a:t>
            </a:r>
            <a:endParaRPr sz="2200" dirty="0"/>
          </a:p>
          <a:p>
            <a:pPr marL="866775" lvl="2" indent="-171450">
              <a:lnSpc>
                <a:spcPts val="1695"/>
              </a:lnSpc>
              <a:spcBef>
                <a:spcPts val="40"/>
              </a:spcBef>
              <a:buChar char="•"/>
              <a:tabLst>
                <a:tab pos="866775" algn="l"/>
                <a:tab pos="866775" algn="l"/>
              </a:tabLst>
            </a:pPr>
            <a:r>
              <a:rPr sz="2200" spc="-98" dirty="0"/>
              <a:t>E.g., </a:t>
            </a:r>
            <a:r>
              <a:rPr sz="2200" spc="-45" dirty="0"/>
              <a:t>financial </a:t>
            </a:r>
            <a:r>
              <a:rPr sz="2200" spc="-56" dirty="0"/>
              <a:t>data </a:t>
            </a:r>
            <a:r>
              <a:rPr sz="2200" spc="-15" dirty="0"/>
              <a:t>or </a:t>
            </a:r>
            <a:r>
              <a:rPr sz="2200" spc="-49" dirty="0"/>
              <a:t>document</a:t>
            </a:r>
            <a:r>
              <a:rPr sz="2200" spc="-165" dirty="0"/>
              <a:t> </a:t>
            </a:r>
            <a:r>
              <a:rPr sz="2200" spc="-49" dirty="0"/>
              <a:t>collection</a:t>
            </a:r>
            <a:endParaRPr lang="en-US" sz="2200" spc="-49" dirty="0"/>
          </a:p>
          <a:p>
            <a:pPr marL="866775" lvl="2" indent="-171450">
              <a:lnSpc>
                <a:spcPts val="1695"/>
              </a:lnSpc>
              <a:spcBef>
                <a:spcPts val="40"/>
              </a:spcBef>
              <a:buChar char="•"/>
              <a:tabLst>
                <a:tab pos="866775" algn="l"/>
                <a:tab pos="866775" algn="l"/>
              </a:tabLst>
            </a:pPr>
            <a:endParaRPr lang="en-US" sz="2200" spc="-49" dirty="0"/>
          </a:p>
          <a:p>
            <a:pPr marL="241300" indent="-228600">
              <a:spcBef>
                <a:spcPts val="385"/>
              </a:spcBef>
              <a:buChar char="•"/>
              <a:tabLst>
                <a:tab pos="241935" algn="l"/>
              </a:tabLst>
            </a:pPr>
            <a:r>
              <a:rPr lang="en-US" sz="2200" spc="-155" dirty="0"/>
              <a:t>Geographic </a:t>
            </a:r>
            <a:r>
              <a:rPr lang="en-US" sz="2200" spc="-55" dirty="0"/>
              <a:t>Information </a:t>
            </a:r>
            <a:r>
              <a:rPr lang="en-US" sz="2200" spc="-114" dirty="0"/>
              <a:t>Visualization</a:t>
            </a:r>
            <a:r>
              <a:rPr lang="en-US" sz="2200" spc="-190" dirty="0"/>
              <a:t> </a:t>
            </a:r>
            <a:r>
              <a:rPr lang="en-US" sz="2200" spc="-254" dirty="0"/>
              <a:t>(GIS)</a:t>
            </a:r>
            <a:endParaRPr lang="en-US" sz="2200" spc="-254" dirty="0"/>
          </a:p>
          <a:p>
            <a:pPr marL="180975" indent="-171450">
              <a:lnSpc>
                <a:spcPts val="2335"/>
              </a:lnSpc>
              <a:spcBef>
                <a:spcPts val="265"/>
              </a:spcBef>
              <a:buChar char="•"/>
              <a:tabLst>
                <a:tab pos="180975" algn="l"/>
              </a:tabLst>
            </a:pPr>
            <a:endParaRPr lang="en-US" sz="2200" dirty="0"/>
          </a:p>
          <a:p>
            <a:pPr marL="523875" lvl="1" indent="-171450">
              <a:lnSpc>
                <a:spcPts val="1970"/>
              </a:lnSpc>
              <a:buChar char="•"/>
              <a:tabLst>
                <a:tab pos="523875" algn="l"/>
                <a:tab pos="523875" algn="l"/>
              </a:tabLst>
            </a:pPr>
            <a:r>
              <a:rPr lang="en-US" sz="2200" spc="-83" dirty="0"/>
              <a:t>I</a:t>
            </a:r>
            <a:r>
              <a:rPr lang="en-US" sz="2200" spc="-60" dirty="0"/>
              <a:t>nvolve </a:t>
            </a:r>
            <a:r>
              <a:rPr lang="en-US" sz="2200" spc="-56" dirty="0"/>
              <a:t>spatial</a:t>
            </a:r>
            <a:r>
              <a:rPr lang="en-US" sz="2200" spc="-161" dirty="0"/>
              <a:t> </a:t>
            </a:r>
            <a:r>
              <a:rPr lang="en-US" sz="2200" spc="-68" dirty="0"/>
              <a:t>data</a:t>
            </a:r>
            <a:endParaRPr lang="en-US" sz="2200" dirty="0"/>
          </a:p>
          <a:p>
            <a:pPr marL="523875" lvl="1" indent="-171450">
              <a:lnSpc>
                <a:spcPts val="1975"/>
              </a:lnSpc>
              <a:buChar char="•"/>
              <a:tabLst>
                <a:tab pos="523875" algn="l"/>
                <a:tab pos="523875" algn="l"/>
              </a:tabLst>
            </a:pPr>
            <a:r>
              <a:rPr lang="en-US" sz="2200" spc="-83" dirty="0"/>
              <a:t>Contain analysis of spatial data or tag location (and time) specific data </a:t>
            </a:r>
            <a:endParaRPr lang="en-US" sz="2200" spc="-49" dirty="0"/>
          </a:p>
          <a:p>
            <a:pPr marL="866775" indent="-171450">
              <a:lnSpc>
                <a:spcPts val="1695"/>
              </a:lnSpc>
              <a:spcBef>
                <a:spcPts val="40"/>
              </a:spcBef>
              <a:buChar char="•"/>
              <a:tabLst>
                <a:tab pos="866775" algn="l"/>
                <a:tab pos="866775" algn="l"/>
              </a:tabLst>
            </a:pPr>
            <a:endParaRPr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thena05212008Tr41_shortRaw.avi.wmv">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857500" y="571501"/>
            <a:ext cx="3086100" cy="2314778"/>
          </a:xfrm>
        </p:spPr>
      </p:pic>
      <p:pic>
        <p:nvPicPr>
          <p:cNvPr id="5" name="Athena05212008Tr41.avi">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1143000" y="2686050"/>
            <a:ext cx="3429001" cy="2457450"/>
          </a:xfrm>
          <a:prstGeom prst="rect">
            <a:avLst/>
          </a:prstGeom>
        </p:spPr>
      </p:pic>
      <p:pic>
        <p:nvPicPr>
          <p:cNvPr id="3" name="Athena05212008Tr41_IK.avi">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4043188" y="2686050"/>
            <a:ext cx="3983933" cy="2457450"/>
          </a:xfrm>
          <a:prstGeom prst="rect">
            <a:avLst/>
          </a:prstGeom>
        </p:spPr>
      </p:pic>
      <p:sp>
        <p:nvSpPr>
          <p:cNvPr id="6" name="object 5"/>
          <p:cNvSpPr txBox="1"/>
          <p:nvPr/>
        </p:nvSpPr>
        <p:spPr>
          <a:xfrm>
            <a:off x="955965" y="0"/>
            <a:ext cx="7232072" cy="645690"/>
          </a:xfrm>
          <a:prstGeom prst="rect">
            <a:avLst/>
          </a:prstGeom>
          <a:noFill/>
          <a:ln>
            <a:noFill/>
          </a:ln>
        </p:spPr>
        <p:txBody>
          <a:bodyPr spcFirstLastPara="1" vert="horz" wrap="square" lIns="0" tIns="9525"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75"/>
              </a:spcBef>
            </a:pPr>
            <a:r>
              <a:rPr lang="en-US" sz="4050"/>
              <a:t>Scientific</a:t>
            </a:r>
            <a:r>
              <a:rPr lang="en-US" sz="4050" spc="-26"/>
              <a:t> </a:t>
            </a:r>
            <a:r>
              <a:rPr lang="en-US" sz="4050" spc="-8"/>
              <a:t>Visualization at RCC</a:t>
            </a:r>
            <a:endParaRPr lang="en-US" sz="40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5333" fill="hold"/>
                                        <p:tgtEl>
                                          <p:spTgt spid="5"/>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4"/>
                </p:tgtEl>
              </p:cMediaNode>
            </p:video>
            <p:video>
              <p:cMediaNode vol="80000">
                <p:cTn id="24" fill="hold" display="0">
                  <p:stCondLst>
                    <p:cond delay="indefinite"/>
                  </p:stCondLst>
                </p:cTn>
                <p:tgtEl>
                  <p:spTgt spid="5"/>
                </p:tgtEl>
              </p:cMediaNode>
            </p:video>
            <p:video>
              <p:cMediaNode vol="80000">
                <p:cTn id="25" fill="hold" display="0">
                  <p:stCondLst>
                    <p:cond delay="indefinite"/>
                  </p:stCondLst>
                </p:cTn>
                <p:tgtEl>
                  <p:spTgt spid="3"/>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108365" y="243439"/>
            <a:ext cx="7232072" cy="645690"/>
          </a:xfrm>
          <a:prstGeom prst="rect">
            <a:avLst/>
          </a:prstGeom>
        </p:spPr>
        <p:txBody>
          <a:bodyPr spcFirstLastPara="1" vert="horz" wrap="square" lIns="0" tIns="9525" rIns="0" bIns="0" rtlCol="0" anchor="t" anchorCtr="0">
            <a:spAutoFit/>
          </a:bodyPr>
          <a:lstStyle/>
          <a:p>
            <a:pPr marL="9525">
              <a:spcBef>
                <a:spcPts val="75"/>
              </a:spcBef>
            </a:pPr>
            <a:r>
              <a:rPr sz="4050" dirty="0"/>
              <a:t>Scientific</a:t>
            </a:r>
            <a:r>
              <a:rPr sz="4050" spc="-26" dirty="0"/>
              <a:t> </a:t>
            </a:r>
            <a:r>
              <a:rPr sz="4050" spc="-8" dirty="0"/>
              <a:t>Visualization</a:t>
            </a:r>
            <a:r>
              <a:rPr lang="en-US" sz="4050" spc="-8" dirty="0"/>
              <a:t> at RCC</a:t>
            </a:r>
            <a:endParaRPr sz="4050" dirty="0"/>
          </a:p>
        </p:txBody>
      </p:sp>
      <p:sp>
        <p:nvSpPr>
          <p:cNvPr id="6" name="TextBox 5"/>
          <p:cNvSpPr txBox="1"/>
          <p:nvPr/>
        </p:nvSpPr>
        <p:spPr>
          <a:xfrm>
            <a:off x="6438149" y="3422072"/>
            <a:ext cx="2544286" cy="307777"/>
          </a:xfrm>
          <a:prstGeom prst="rect">
            <a:avLst/>
          </a:prstGeom>
          <a:noFill/>
        </p:spPr>
        <p:txBody>
          <a:bodyPr wrap="none" rtlCol="0">
            <a:spAutoFit/>
          </a:bodyPr>
          <a:lstStyle/>
          <a:p>
            <a:r>
              <a:rPr lang="en-US" dirty="0">
                <a:hlinkClick r:id="rId1"/>
              </a:rPr>
              <a:t>https://youtu.be/Zgc6lKeLSsE</a:t>
            </a:r>
            <a:endParaRPr lang="en-US" dirty="0"/>
          </a:p>
        </p:txBody>
      </p:sp>
      <p:pic>
        <p:nvPicPr>
          <p:cNvPr id="7" name="Picture 6">
            <a:hlinkClick r:id="rId1"/>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1" y="1318460"/>
            <a:ext cx="4306615" cy="2257500"/>
          </a:xfrm>
          <a:prstGeom prst="rect">
            <a:avLst/>
          </a:prstGeom>
        </p:spPr>
      </p:pic>
      <p:pic>
        <p:nvPicPr>
          <p:cNvPr id="10" name="Picture 9">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46" y="1277099"/>
            <a:ext cx="3932382" cy="3007116"/>
          </a:xfrm>
          <a:prstGeom prst="rect">
            <a:avLst/>
          </a:prstGeom>
        </p:spPr>
      </p:pic>
      <p:sp>
        <p:nvSpPr>
          <p:cNvPr id="11" name="Rectangle 10"/>
          <p:cNvSpPr/>
          <p:nvPr/>
        </p:nvSpPr>
        <p:spPr>
          <a:xfrm>
            <a:off x="152401" y="4328939"/>
            <a:ext cx="4572000" cy="1815882"/>
          </a:xfrm>
          <a:prstGeom prst="rect">
            <a:avLst/>
          </a:prstGeom>
        </p:spPr>
        <p:txBody>
          <a:bodyPr>
            <a:spAutoFit/>
          </a:bodyPr>
          <a:lstStyle/>
          <a:p>
            <a:pPr fontAlgn="base"/>
            <a:r>
              <a:rPr lang="en-US" b="1" cap="all" dirty="0">
                <a:solidFill>
                  <a:schemeClr val="tx1"/>
                </a:solidFill>
                <a:latin typeface="Source Sans Pro" charset="0"/>
              </a:rPr>
              <a:t>VISUALIZING VILLI CELLS INSIDE HUMAN INTESTINE </a:t>
            </a:r>
            <a:r>
              <a:rPr lang="en-US" dirty="0"/>
              <a:t>U Chicago by Dora from RCC with Department of Surgery, </a:t>
            </a:r>
            <a:endParaRPr lang="en-US" dirty="0"/>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
        <p:nvSpPr>
          <p:cNvPr id="12" name="Rectangle 11"/>
          <p:cNvSpPr/>
          <p:nvPr/>
        </p:nvSpPr>
        <p:spPr>
          <a:xfrm>
            <a:off x="4591708" y="3898052"/>
            <a:ext cx="4572000" cy="2246769"/>
          </a:xfrm>
          <a:prstGeom prst="rect">
            <a:avLst/>
          </a:prstGeom>
        </p:spPr>
        <p:txBody>
          <a:bodyPr>
            <a:spAutoFit/>
          </a:bodyPr>
          <a:lstStyle/>
          <a:p>
            <a:pPr fontAlgn="base"/>
            <a:r>
              <a:rPr lang="en-US" b="1" cap="all" dirty="0">
                <a:solidFill>
                  <a:schemeClr val="tx1"/>
                </a:solidFill>
                <a:latin typeface="Source Sans Pro" charset="0"/>
              </a:rPr>
              <a:t>XROMM (various animal </a:t>
            </a:r>
            <a:r>
              <a:rPr lang="en-US" b="1" cap="all">
                <a:solidFill>
                  <a:schemeClr val="tx1"/>
                </a:solidFill>
                <a:latin typeface="Source Sans Pro" charset="0"/>
              </a:rPr>
              <a:t>models available) </a:t>
            </a:r>
            <a:endParaRPr lang="en-US" dirty="0"/>
          </a:p>
          <a:p>
            <a:pPr fontAlgn="base"/>
            <a:r>
              <a:rPr lang="en-US" dirty="0"/>
              <a:t>U Chicago by Taka and others from RCC with Prof. Ross from Department of Organismal Biology and Anatomy</a:t>
            </a:r>
            <a:endParaRPr lang="en-US" dirty="0"/>
          </a:p>
          <a:p>
            <a:pPr fontAlgn="base"/>
            <a:br>
              <a:rPr lang="en-US" dirty="0"/>
            </a:br>
            <a:endParaRPr lang="en-US" dirty="0"/>
          </a:p>
          <a:p>
            <a:pPr algn="ctr" fontAlgn="base"/>
            <a:endParaRPr lang="en-US" b="1" cap="all" dirty="0">
              <a:solidFill>
                <a:schemeClr val="tx1"/>
              </a:solidFill>
              <a:latin typeface="Source Sans Pro" charset="0"/>
            </a:endParaRPr>
          </a:p>
          <a:p>
            <a:br>
              <a:rPr lang="en-US" dirty="0"/>
            </a:b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96518" y="1275211"/>
            <a:ext cx="4949409" cy="3299606"/>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1538005" y="252883"/>
            <a:ext cx="6194051" cy="1221523"/>
          </a:xfrm>
          <a:noFill/>
        </p:spPr>
        <p:txBody>
          <a:bodyPr>
            <a:spAutoFit/>
          </a:bodyPr>
          <a:lstStyle/>
          <a:p>
            <a:pPr marL="0" indent="0" algn="ctr">
              <a:spcBef>
                <a:spcPct val="0"/>
              </a:spcBef>
              <a:buNone/>
            </a:pPr>
            <a:r>
              <a:rPr lang="en-US" sz="2400" dirty="0">
                <a:solidFill>
                  <a:schemeClr val="tx1"/>
                </a:solidFill>
              </a:rPr>
              <a:t>GIS - An Economic Geography of the United States: From Commutes to </a:t>
            </a:r>
            <a:r>
              <a:rPr lang="en-US" sz="2400" dirty="0" err="1">
                <a:solidFill>
                  <a:schemeClr val="tx1"/>
                </a:solidFill>
              </a:rPr>
              <a:t>Megaregions</a:t>
            </a:r>
            <a:endParaRPr lang="en-US" sz="2400" dirty="0">
              <a:solidFill>
                <a:schemeClr val="tx1"/>
              </a:solidFill>
            </a:endParaRPr>
          </a:p>
          <a:p>
            <a:pPr marL="0" indent="0" algn="ctr">
              <a:spcBef>
                <a:spcPct val="0"/>
              </a:spcBef>
              <a:buNone/>
            </a:pPr>
            <a:endParaRPr lang="en-US" altLang="en-US" sz="1060" b="1" dirty="0">
              <a:solidFill>
                <a:schemeClr val="tx1"/>
              </a:solidFill>
            </a:endParaRPr>
          </a:p>
        </p:txBody>
      </p:sp>
      <p:sp>
        <p:nvSpPr>
          <p:cNvPr id="4100" name="Text Box 4"/>
          <p:cNvSpPr txBox="1">
            <a:spLocks noChangeArrowheads="1"/>
          </p:cNvSpPr>
          <p:nvPr/>
        </p:nvSpPr>
        <p:spPr bwMode="auto">
          <a:xfrm>
            <a:off x="1538005" y="4527411"/>
            <a:ext cx="6076390" cy="45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795"/>
              <a:t>Dash Nelson G, Rae A (2016) An Economic Geography of the United States: From Commutes to </a:t>
            </a:r>
            <a:r>
              <a:rPr lang="en-US" altLang="en-US" sz="795" dirty="0" err="1"/>
              <a:t>Megaregions</a:t>
            </a:r>
            <a:r>
              <a:rPr lang="en-US" altLang="en-US" sz="795" dirty="0"/>
              <a:t>. PLOS ONE 11(11): e0166083. https://</a:t>
            </a:r>
            <a:r>
              <a:rPr lang="en-US" altLang="en-US" sz="795" dirty="0" err="1"/>
              <a:t>doi.org</a:t>
            </a:r>
            <a:r>
              <a:rPr lang="en-US" altLang="en-US" sz="795" dirty="0"/>
              <a:t>/10.1371/journal.pone.0166083</a:t>
            </a:r>
            <a:endParaRPr lang="en-US" altLang="en-US" sz="795" dirty="0"/>
          </a:p>
          <a:p>
            <a:pPr eaLnBrk="1" hangingPunct="1"/>
            <a:r>
              <a:rPr lang="en-US" altLang="en-US" sz="795" dirty="0">
                <a:hlinkClick r:id="rId2"/>
              </a:rPr>
              <a:t>https://journals.plos.org/plosone/article?id=10.1371/journal.pone.0166083</a:t>
            </a:r>
            <a:endParaRPr lang="en-US" altLang="en-US" sz="795" dirty="0"/>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882" y="4756897"/>
            <a:ext cx="1605243" cy="3445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20"/>
              </a:spcBef>
            </a:pPr>
            <a:fld id="{81D60167-4931-47E6-BA6A-407CBD079E47}" type="slidenum">
              <a:rPr dirty="0"/>
            </a:fld>
            <a:endParaRPr dirty="0"/>
          </a:p>
        </p:txBody>
      </p:sp>
      <p:sp>
        <p:nvSpPr>
          <p:cNvPr id="2" name="object 2"/>
          <p:cNvSpPr txBox="1">
            <a:spLocks noGrp="1"/>
          </p:cNvSpPr>
          <p:nvPr>
            <p:ph type="title"/>
          </p:nvPr>
        </p:nvSpPr>
        <p:spPr>
          <a:xfrm>
            <a:off x="1878633" y="1586657"/>
            <a:ext cx="5060418" cy="945291"/>
          </a:xfrm>
          <a:prstGeom prst="rect">
            <a:avLst/>
          </a:prstGeom>
        </p:spPr>
        <p:txBody>
          <a:bodyPr spcFirstLastPara="1" vert="horz" wrap="square" lIns="0" tIns="9049" rIns="0" bIns="0" rtlCol="0" anchor="t" anchorCtr="0">
            <a:spAutoFit/>
          </a:bodyPr>
          <a:lstStyle/>
          <a:p>
            <a:pPr marL="9525">
              <a:spcBef>
                <a:spcPts val="70"/>
              </a:spcBef>
            </a:pPr>
            <a:r>
              <a:rPr lang="en-US" sz="3000" spc="-153" dirty="0"/>
              <a:t>Information Data Visualization - </a:t>
            </a:r>
            <a:br>
              <a:rPr lang="en-US" sz="3000" spc="-153" dirty="0"/>
            </a:br>
            <a:r>
              <a:rPr sz="3000" spc="-153" dirty="0"/>
              <a:t>Why is </a:t>
            </a:r>
            <a:r>
              <a:rPr sz="3000" spc="-60" dirty="0"/>
              <a:t>this</a:t>
            </a:r>
            <a:r>
              <a:rPr sz="3000" spc="-210" dirty="0"/>
              <a:t> </a:t>
            </a:r>
            <a:r>
              <a:rPr sz="3000" spc="-56" dirty="0"/>
              <a:t>important?</a:t>
            </a:r>
            <a:endParaRPr sz="3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32929" y="219864"/>
            <a:ext cx="6288832" cy="530754"/>
          </a:xfrm>
          <a:prstGeom prst="rect">
            <a:avLst/>
          </a:prstGeom>
        </p:spPr>
        <p:txBody>
          <a:bodyPr spcFirstLastPara="1" vert="horz" wrap="square" lIns="0" tIns="10001" rIns="0" bIns="0" rtlCol="0" anchor="t" anchorCtr="0">
            <a:spAutoFit/>
          </a:bodyPr>
          <a:lstStyle/>
          <a:p>
            <a:pPr marL="9525">
              <a:spcBef>
                <a:spcPts val="80"/>
              </a:spcBef>
            </a:pPr>
            <a:r>
              <a:rPr lang="en-US" spc="-274" dirty="0"/>
              <a:t>Visualization tools are everywhere </a:t>
            </a:r>
            <a:endParaRPr spc="-143" dirty="0"/>
          </a:p>
        </p:txBody>
      </p:sp>
      <p:sp>
        <p:nvSpPr>
          <p:cNvPr id="4" name="object 4"/>
          <p:cNvSpPr txBox="1">
            <a:spLocks noGrp="1"/>
          </p:cNvSpPr>
          <p:nvPr>
            <p:ph type="sldNum" sz="quarter" idx="7"/>
          </p:nvPr>
        </p:nvSpPr>
        <p:spPr>
          <a:xfrm>
            <a:off x="7497344" y="3597645"/>
            <a:ext cx="411525" cy="94737"/>
          </a:xfrm>
          <a:prstGeom prst="rect">
            <a:avLst/>
          </a:prstGeom>
        </p:spPr>
        <p:txBody>
          <a:bodyPr spcFirstLastPara="1" vert="horz" wrap="square" lIns="0" tIns="2381" rIns="0" bIns="0" rtlCol="0" anchor="ctr" anchorCtr="0">
            <a:spAutoFit/>
          </a:bodyPr>
          <a:lstStyle/>
          <a:p>
            <a:pPr marL="19050">
              <a:spcBef>
                <a:spcPts val="20"/>
              </a:spcBef>
            </a:pPr>
            <a:fld id="{81D60167-4931-47E6-BA6A-407CBD079E47}" type="slidenum">
              <a:rPr dirty="0"/>
            </a:fld>
            <a:endParaRPr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369" y="1119154"/>
            <a:ext cx="3728471" cy="209899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604" y="1856226"/>
            <a:ext cx="3760341" cy="21190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2966" y="2515010"/>
            <a:ext cx="4664467" cy="2628490"/>
          </a:xfrm>
          <a:prstGeom prst="rect">
            <a:avLst/>
          </a:prstGeom>
        </p:spPr>
      </p:pic>
      <p:sp>
        <p:nvSpPr>
          <p:cNvPr id="8" name="TextBox 7"/>
          <p:cNvSpPr txBox="1"/>
          <p:nvPr/>
        </p:nvSpPr>
        <p:spPr>
          <a:xfrm>
            <a:off x="0" y="4835723"/>
            <a:ext cx="5755102" cy="307777"/>
          </a:xfrm>
          <a:prstGeom prst="rect">
            <a:avLst/>
          </a:prstGeom>
          <a:noFill/>
        </p:spPr>
        <p:txBody>
          <a:bodyPr wrap="none" rtlCol="0">
            <a:spAutoFit/>
          </a:bodyPr>
          <a:lstStyle/>
          <a:p>
            <a:r>
              <a:rPr lang="en-US" dirty="0"/>
              <a:t>https://</a:t>
            </a:r>
            <a:r>
              <a:rPr lang="en-US" dirty="0" err="1"/>
              <a:t>www.pcmag.com</a:t>
            </a:r>
            <a:r>
              <a:rPr lang="en-US" dirty="0"/>
              <a:t>/article/347315/10-free-data-visualization-tools</a:t>
            </a:r>
            <a:endParaRPr lang="en-US" dirty="0"/>
          </a:p>
        </p:txBody>
      </p:sp>
      <p:sp>
        <p:nvSpPr>
          <p:cNvPr id="9" name="object 2"/>
          <p:cNvSpPr txBox="1"/>
          <p:nvPr/>
        </p:nvSpPr>
        <p:spPr>
          <a:xfrm>
            <a:off x="4401563" y="1227172"/>
            <a:ext cx="5245870" cy="530754"/>
          </a:xfrm>
          <a:prstGeom prst="rect">
            <a:avLst/>
          </a:prstGeom>
          <a:noFill/>
          <a:ln>
            <a:noFill/>
          </a:ln>
        </p:spPr>
        <p:txBody>
          <a:bodyPr spcFirstLastPara="1" vert="horz" wrap="square" lIns="0" tIns="10001"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9525">
              <a:spcBef>
                <a:spcPts val="80"/>
              </a:spcBef>
            </a:pPr>
            <a:r>
              <a:rPr lang="en-US" spc="-274"/>
              <a:t>And most of them are for free!</a:t>
            </a:r>
            <a:endParaRPr lang="en-US" spc="-143"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55" y="251062"/>
            <a:ext cx="8520600" cy="572700"/>
          </a:xfrm>
        </p:spPr>
        <p:txBody>
          <a:bodyPr/>
          <a:lstStyle/>
          <a:p>
            <a:r>
              <a:rPr lang="en-US" dirty="0"/>
              <a:t>For Non-Developers/Coders: A few examples of free tools not requiring any coding: </a:t>
            </a:r>
            <a:br>
              <a:rPr lang="en-US" dirty="0"/>
            </a:br>
            <a:endParaRPr lang="en-US" dirty="0"/>
          </a:p>
        </p:txBody>
      </p:sp>
      <p:sp>
        <p:nvSpPr>
          <p:cNvPr id="3" name="Title 1"/>
          <p:cNvSpPr txBox="1"/>
          <p:nvPr/>
        </p:nvSpPr>
        <p:spPr>
          <a:xfrm>
            <a:off x="325555" y="1636516"/>
            <a:ext cx="8520600" cy="572700"/>
          </a:xfrm>
          <a:prstGeom prst="rect">
            <a:avLst/>
          </a:prstGeom>
          <a:noFill/>
          <a:ln>
            <a:noFill/>
          </a:ln>
        </p:spPr>
        <p:txBody>
          <a:bodyPr spcFirstLastPara="1" wrap="square" lIns="0" tIns="0" rIns="0" bIns="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panose="020B0604020202020204"/>
              <a:buNone/>
              <a:defRPr sz="33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457200" indent="-457200">
              <a:buFont typeface="Arial" panose="020B0604020202020204" pitchFamily="34" charset="0"/>
              <a:buChar char="•"/>
            </a:pPr>
            <a:r>
              <a:rPr lang="en-US" sz="2400" u="sng" dirty="0">
                <a:hlinkClick r:id="rId1"/>
              </a:rPr>
              <a:t>Datawrapper</a:t>
            </a:r>
            <a:r>
              <a:rPr lang="en-US" sz="2400" dirty="0"/>
              <a:t> is an online tool for making interactive charts.</a:t>
            </a:r>
            <a:endParaRPr lang="en-US" sz="2400" dirty="0"/>
          </a:p>
          <a:p>
            <a:pPr marL="457200" indent="-457200">
              <a:buFont typeface="Arial" panose="020B0604020202020204" pitchFamily="34" charset="0"/>
              <a:buChar char="•"/>
            </a:pPr>
            <a:r>
              <a:rPr lang="en-US" sz="2400" u="sng" dirty="0">
                <a:hlinkClick r:id="rId2"/>
              </a:rPr>
              <a:t>Tableau Public</a:t>
            </a:r>
            <a:r>
              <a:rPr lang="en-US" sz="2400" dirty="0"/>
              <a:t> is perhaps the most popular visualization tool which supports a wide variety of charts, graphs, maps and other graphics.</a:t>
            </a:r>
            <a:endParaRPr lang="en-US" sz="2400" dirty="0"/>
          </a:p>
          <a:p>
            <a:pPr marL="457200" indent="-457200">
              <a:buFont typeface="Arial" panose="020B0604020202020204" pitchFamily="34" charset="0"/>
              <a:buChar char="•"/>
            </a:pPr>
            <a:r>
              <a:rPr lang="en-US" sz="2400" u="sng" dirty="0">
                <a:hlinkClick r:id="rId3"/>
              </a:rPr>
              <a:t>Raw</a:t>
            </a:r>
            <a:r>
              <a:rPr lang="en-US" sz="2400" dirty="0"/>
              <a:t> defines itself as ‘the missing link between spreadsheets and vector graphics.</a:t>
            </a:r>
            <a:endParaRPr lang="en-US" sz="2400" dirty="0"/>
          </a:p>
          <a:p>
            <a:pPr marL="457200" indent="-457200">
              <a:buFont typeface="Arial" panose="020B0604020202020204" pitchFamily="34" charset="0"/>
              <a:buChar char="•"/>
            </a:pPr>
            <a:r>
              <a:rPr lang="en-US" sz="2400" u="sng" dirty="0">
                <a:hlinkClick r:id="rId4"/>
              </a:rPr>
              <a:t>Timeline JS</a:t>
            </a:r>
            <a:r>
              <a:rPr lang="en-US" sz="2400" dirty="0"/>
              <a:t> helps you create beautiful timelines without writing any code.</a:t>
            </a:r>
            <a:endParaRPr lang="en-US" sz="2400" dirty="0"/>
          </a:p>
          <a:p>
            <a:pPr marL="457200" indent="-457200">
              <a:buFont typeface="Arial" panose="020B0604020202020204" pitchFamily="34" charset="0"/>
              <a:buChar char="•"/>
            </a:pPr>
            <a:endParaRPr lang="en-US" sz="2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social network visualization </a:t>
            </a:r>
            <a:endParaRPr lang="en-US" dirty="0"/>
          </a:p>
        </p:txBody>
      </p:sp>
      <p:sp>
        <p:nvSpPr>
          <p:cNvPr id="3" name="Text Placeholder 2"/>
          <p:cNvSpPr>
            <a:spLocks noGrp="1"/>
          </p:cNvSpPr>
          <p:nvPr>
            <p:ph type="body" idx="1"/>
          </p:nvPr>
        </p:nvSpPr>
        <p:spPr/>
        <p:txBody>
          <a:bodyPr/>
          <a:lstStyle/>
          <a:p>
            <a:endParaRPr lang="en-US"/>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3588" y="1152475"/>
            <a:ext cx="6879937" cy="320347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496857" y="319383"/>
            <a:ext cx="7961100" cy="165656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network theory?</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buChar char="–"/>
              <a:tabLst>
                <a:tab pos="983615" algn="l"/>
                <a:tab pos="984250" algn="l"/>
              </a:tabLst>
            </a:pPr>
            <a:r>
              <a:rPr lang="en-US" sz="3200" spc="-65" dirty="0"/>
              <a:t>Or rather, what we want to cover today is an introduction of graph theory which deals with representations and analysis of networks  </a:t>
            </a:r>
            <a:endParaRPr lang="en-US" sz="3200" spc="-70" dirty="0"/>
          </a:p>
          <a:p>
            <a:pPr marL="984250" lvl="1" indent="-514350">
              <a:lnSpc>
                <a:spcPts val="2400"/>
              </a:lnSpc>
              <a:buChar char="–"/>
              <a:tabLst>
                <a:tab pos="983615" algn="l"/>
                <a:tab pos="984250" algn="l"/>
              </a:tabLst>
            </a:pP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Triangle Transitivity in dominance hierarchies &amp; directed graphs </a:t>
            </a:r>
            <a:r>
              <a:rPr lang="en-US"/>
              <a:t>using igraph</a:t>
            </a:r>
            <a:br>
              <a:rPr lang="en-US" dirty="0"/>
            </a:b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9"/>
          <p:cNvSpPr txBox="1"/>
          <p:nvPr/>
        </p:nvSpPr>
        <p:spPr>
          <a:xfrm>
            <a:off x="335950" y="926750"/>
            <a:ext cx="8757900" cy="3000000"/>
          </a:xfrm>
          <a:prstGeom prst="rect">
            <a:avLst/>
          </a:prstGeom>
          <a:noFill/>
          <a:ln>
            <a:noFill/>
          </a:ln>
        </p:spPr>
        <p:txBody>
          <a:bodyPr spcFirstLastPara="1" wrap="square" lIns="91425" tIns="91425" rIns="91425" bIns="91425" anchor="ctr" anchorCtr="0">
            <a:noAutofit/>
          </a:bodyPr>
          <a:lstStyle/>
          <a:p>
            <a:pPr marL="596900" lvl="0" indent="-428625" algn="l" rtl="0">
              <a:lnSpc>
                <a:spcPct val="115000"/>
              </a:lnSpc>
              <a:spcBef>
                <a:spcPts val="0"/>
              </a:spcBef>
              <a:spcAft>
                <a:spcPts val="0"/>
              </a:spcAft>
              <a:buClr>
                <a:srgbClr val="FFFFFF"/>
              </a:buClr>
              <a:buSzPts val="3150"/>
              <a:buChar char="●"/>
            </a:pPr>
            <a:r>
              <a:rPr lang="en-GB" sz="3150"/>
              <a:t>Join the RCC's image analysis and visualization </a:t>
            </a:r>
            <a:r>
              <a:rPr lang="en-GB" sz="3150" u="sng">
                <a:solidFill>
                  <a:srgbClr val="42AFFA"/>
                </a:solidFill>
                <a:hlinkClick r:id="rId1"/>
              </a:rPr>
              <a:t>Slack team</a:t>
            </a:r>
            <a:endParaRPr sz="3150" u="sng">
              <a:solidFill>
                <a:srgbClr val="42AFFA"/>
              </a:solidFill>
              <a:hlinkClick r:id="rId1"/>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93" name="Google Shape;693;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600" dirty="0" err="1"/>
              <a:t>rcc-visualization.slack.com</a:t>
            </a:r>
            <a:r>
              <a:rPr lang="en-GB" sz="3600" dirty="0"/>
              <a:t>/signup</a:t>
            </a:r>
            <a:endParaRPr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p:nvPr/>
        </p:nvSpPr>
        <p:spPr>
          <a:xfrm>
            <a:off x="591450" y="918473"/>
            <a:ext cx="7961100" cy="67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rPr>
              <a:t>What is data visualization?</a:t>
            </a:r>
            <a:endParaRPr lang="en-US" sz="4200" b="1" dirty="0">
              <a:solidFill>
                <a:srgbClr val="FF0000"/>
              </a:solidFill>
              <a:latin typeface="Arial" panose="020B0604020202020204" pitchFamily="34" charset="0"/>
              <a:ea typeface="Arial" panose="020B0604020202020204" pitchFamily="34" charset="0"/>
              <a:cs typeface="Arial" panose="020B0604020202020204" pitchFamily="34" charset="0"/>
              <a:sym typeface="Comfortaa"/>
            </a:endParaRPr>
          </a:p>
          <a:p>
            <a:pPr marL="0" lvl="0" indent="0" algn="ctr" rtl="0">
              <a:spcBef>
                <a:spcPts val="0"/>
              </a:spcBef>
              <a:spcAft>
                <a:spcPts val="0"/>
              </a:spcAft>
              <a:buNone/>
            </a:pPr>
            <a:endParaRPr lang="en-US" sz="3600" b="1" dirty="0">
              <a:solidFill>
                <a:srgbClr val="FF0000"/>
              </a:solidFill>
              <a:latin typeface="Comfortaa"/>
              <a:ea typeface="Comfortaa"/>
              <a:cs typeface="Comfortaa"/>
              <a:sym typeface="Comfortaa"/>
            </a:endParaRPr>
          </a:p>
          <a:p>
            <a:pPr marL="984250" lvl="1" indent="-514350">
              <a:lnSpc>
                <a:spcPts val="2400"/>
              </a:lnSpc>
              <a:buChar char="–"/>
              <a:tabLst>
                <a:tab pos="983615" algn="l"/>
                <a:tab pos="984250" algn="l"/>
              </a:tabLst>
            </a:pPr>
            <a:r>
              <a:rPr lang="en-US" sz="3200" spc="-65" dirty="0"/>
              <a:t>Creating </a:t>
            </a:r>
            <a:r>
              <a:rPr lang="en-US" sz="3200" spc="-45" dirty="0"/>
              <a:t>appropriate </a:t>
            </a:r>
            <a:r>
              <a:rPr lang="en-US" sz="3200" spc="-95" dirty="0"/>
              <a:t>and </a:t>
            </a:r>
            <a:r>
              <a:rPr lang="en-US" sz="3200" spc="-35" dirty="0"/>
              <a:t>informative </a:t>
            </a:r>
            <a:r>
              <a:rPr lang="en-US" sz="3200" spc="-60" dirty="0"/>
              <a:t>pictures </a:t>
            </a:r>
            <a:r>
              <a:rPr lang="en-US" sz="3200" spc="-5" dirty="0"/>
              <a:t>of</a:t>
            </a:r>
            <a:r>
              <a:rPr lang="en-US" sz="3200" spc="-270" dirty="0"/>
              <a:t> </a:t>
            </a:r>
            <a:r>
              <a:rPr lang="en-US" sz="3200" spc="-160" dirty="0"/>
              <a:t>a </a:t>
            </a:r>
            <a:r>
              <a:rPr lang="en-US" sz="3200" spc="-70" dirty="0"/>
              <a:t>dataset</a:t>
            </a:r>
            <a:endParaRPr lang="en-US" sz="3200" spc="-70" dirty="0"/>
          </a:p>
          <a:p>
            <a:pPr marL="984250" lvl="1" indent="-514350">
              <a:lnSpc>
                <a:spcPts val="2400"/>
              </a:lnSpc>
              <a:buChar char="–"/>
              <a:tabLst>
                <a:tab pos="983615" algn="l"/>
                <a:tab pos="984250" algn="l"/>
              </a:tabLst>
            </a:pPr>
            <a:endParaRPr lang="en-US" sz="3200" dirty="0"/>
          </a:p>
          <a:p>
            <a:pPr marL="984250" lvl="1" indent="-514350">
              <a:lnSpc>
                <a:spcPts val="2400"/>
              </a:lnSpc>
              <a:buChar char="–"/>
              <a:tabLst>
                <a:tab pos="983615" algn="l"/>
                <a:tab pos="984250" algn="l"/>
              </a:tabLst>
            </a:pPr>
            <a:r>
              <a:rPr lang="en-US" sz="3200" spc="-25" dirty="0"/>
              <a:t>Iterative </a:t>
            </a:r>
            <a:r>
              <a:rPr lang="en-US" sz="3200" spc="-45" dirty="0"/>
              <a:t>exploration </a:t>
            </a:r>
            <a:r>
              <a:rPr lang="en-US" sz="3200" spc="-5" dirty="0"/>
              <a:t>of</a:t>
            </a:r>
            <a:r>
              <a:rPr lang="en-US" sz="3200" spc="-254" dirty="0"/>
              <a:t> </a:t>
            </a:r>
            <a:r>
              <a:rPr lang="en-US" sz="3200" spc="-65" dirty="0"/>
              <a:t>data</a:t>
            </a:r>
            <a:endParaRPr lang="en-US" sz="3200" dirty="0"/>
          </a:p>
          <a:p>
            <a:pPr marL="0" lvl="0" indent="0" algn="ctr" rtl="0">
              <a:spcBef>
                <a:spcPts val="0"/>
              </a:spcBef>
              <a:spcAft>
                <a:spcPts val="0"/>
              </a:spcAft>
              <a:buNone/>
            </a:pPr>
            <a:endParaRPr sz="3600" b="1" dirty="0">
              <a:solidFill>
                <a:srgbClr val="FF0000"/>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What is Graph theory? </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Graph theory is the study of graphs, which are mathematical</a:t>
            </a:r>
            <a:endParaRPr lang="en-US" sz="2200" dirty="0"/>
          </a:p>
          <a:p>
            <a:pPr algn="l"/>
            <a:r>
              <a:rPr lang="en-US" sz="2200" dirty="0"/>
              <a:t>representation of a network used to model pairwise relations</a:t>
            </a:r>
            <a:endParaRPr lang="en-US" sz="2200" dirty="0"/>
          </a:p>
          <a:p>
            <a:pPr algn="l"/>
            <a:r>
              <a:rPr lang="en-US" sz="2200" dirty="0"/>
              <a:t>between objects.</a:t>
            </a:r>
            <a:endParaRPr lang="en-US" sz="2200" dirty="0"/>
          </a:p>
          <a:p>
            <a:pPr marL="342900" indent="-342900" algn="l">
              <a:buFont typeface="Arial" panose="020B0604020202020204" pitchFamily="34" charset="0"/>
              <a:buChar char="•"/>
            </a:pPr>
            <a:r>
              <a:rPr lang="en-US" sz="2200" dirty="0"/>
              <a:t>A graph consists of a set of "vertices" or "nodes", with certain</a:t>
            </a:r>
            <a:endParaRPr lang="en-US" sz="2200" dirty="0"/>
          </a:p>
          <a:p>
            <a:pPr algn="l"/>
            <a:r>
              <a:rPr lang="en-US" sz="2200" dirty="0"/>
              <a:t>pairs of these nodes connected by "edges" (undirected) or</a:t>
            </a:r>
            <a:endParaRPr lang="en-US" sz="2200" dirty="0"/>
          </a:p>
          <a:p>
            <a:pPr algn="l"/>
            <a:r>
              <a:rPr lang="en-US" sz="2200" dirty="0"/>
              <a:t>"arcs" (directed).</a:t>
            </a:r>
            <a:endParaRPr lang="en-US" sz="2200" dirty="0"/>
          </a:p>
          <a:p>
            <a:pPr marL="342900" indent="-342900" algn="l">
              <a:buFont typeface="Arial" panose="020B0604020202020204" pitchFamily="34" charset="0"/>
              <a:buChar char="•"/>
            </a:pPr>
            <a:r>
              <a:rPr lang="en-US" sz="2200" dirty="0"/>
              <a:t>A graph may be undirected, meaning that there is no distinction</a:t>
            </a:r>
            <a:endParaRPr lang="en-US" sz="2200" dirty="0"/>
          </a:p>
          <a:p>
            <a:pPr algn="l"/>
            <a:r>
              <a:rPr lang="en-US" sz="2200" dirty="0"/>
              <a:t>between the two vertices associated with each edge, or directed,</a:t>
            </a:r>
            <a:endParaRPr lang="en-US" sz="2200" dirty="0"/>
          </a:p>
          <a:p>
            <a:pPr algn="l"/>
            <a:r>
              <a:rPr lang="en-US" sz="2200" dirty="0"/>
              <a:t>meaning that its arcs may be directed from one vertex to</a:t>
            </a:r>
            <a:endParaRPr lang="en-US" sz="2200" dirty="0"/>
          </a:p>
          <a:p>
            <a:pPr algn="l"/>
            <a:r>
              <a:rPr lang="en-US" sz="2200" dirty="0"/>
              <a:t>another.</a:t>
            </a:r>
            <a:endParaRPr lang="en-US" sz="2200" dirty="0"/>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469" y="152457"/>
            <a:ext cx="5242041" cy="576921"/>
          </a:xfrm>
          <a:prstGeom prst="rect">
            <a:avLst/>
          </a:prstGeom>
        </p:spPr>
        <p:txBody>
          <a:bodyPr spcFirstLastPara="1" vert="horz" wrap="square" lIns="0" tIns="10001" rIns="0" bIns="0" rtlCol="0" anchor="t" anchorCtr="0">
            <a:spAutoFit/>
          </a:bodyPr>
          <a:lstStyle/>
          <a:p>
            <a:pPr marL="9525">
              <a:spcBef>
                <a:spcPts val="80"/>
              </a:spcBef>
            </a:pPr>
            <a:r>
              <a:rPr sz="3600" spc="-153" dirty="0">
                <a:solidFill>
                  <a:srgbClr val="000000"/>
                </a:solidFill>
              </a:rPr>
              <a:t>Visualization</a:t>
            </a:r>
            <a:r>
              <a:rPr spc="-210" dirty="0">
                <a:solidFill>
                  <a:srgbClr val="000000"/>
                </a:solidFill>
              </a:rPr>
              <a:t> </a:t>
            </a:r>
            <a:r>
              <a:rPr spc="-101" dirty="0">
                <a:solidFill>
                  <a:srgbClr val="000000"/>
                </a:solidFill>
              </a:rPr>
              <a:t>Definitions</a:t>
            </a:r>
            <a:endParaRPr dirty="0"/>
          </a:p>
        </p:txBody>
      </p:sp>
      <p:sp>
        <p:nvSpPr>
          <p:cNvPr id="3" name="object 3"/>
          <p:cNvSpPr txBox="1"/>
          <p:nvPr/>
        </p:nvSpPr>
        <p:spPr>
          <a:xfrm>
            <a:off x="216651" y="1214287"/>
            <a:ext cx="8608695" cy="2381250"/>
          </a:xfrm>
          <a:prstGeom prst="rect">
            <a:avLst/>
          </a:prstGeom>
        </p:spPr>
        <p:txBody>
          <a:bodyPr vert="horz" wrap="square" lIns="0" tIns="10001" rIns="0" bIns="0" rtlCol="0">
            <a:spAutoFit/>
          </a:bodyPr>
          <a:lstStyle/>
          <a:p>
            <a:pPr marL="180975" indent="-171450">
              <a:lnSpc>
                <a:spcPts val="2335"/>
              </a:lnSpc>
              <a:spcBef>
                <a:spcPts val="80"/>
              </a:spcBef>
              <a:buChar char="•"/>
              <a:tabLst>
                <a:tab pos="180975" algn="l"/>
              </a:tabLst>
            </a:pPr>
            <a:r>
              <a:rPr sz="2200" spc="-113" dirty="0"/>
              <a:t>Data</a:t>
            </a:r>
            <a:r>
              <a:rPr sz="2200" spc="-105" dirty="0"/>
              <a:t> </a:t>
            </a:r>
            <a:r>
              <a:rPr sz="2200" spc="-79" dirty="0"/>
              <a:t>Visualization</a:t>
            </a:r>
            <a:endParaRPr sz="2200" dirty="0"/>
          </a:p>
          <a:p>
            <a:pPr marL="523875" lvl="1" indent="-171450">
              <a:lnSpc>
                <a:spcPts val="1975"/>
              </a:lnSpc>
              <a:buChar char="•"/>
              <a:tabLst>
                <a:tab pos="523875" algn="l"/>
                <a:tab pos="523875" algn="l"/>
              </a:tabLst>
            </a:pPr>
            <a:r>
              <a:rPr sz="2200" spc="-90" dirty="0"/>
              <a:t>Broad </a:t>
            </a:r>
            <a:r>
              <a:rPr sz="2200" spc="-15" dirty="0"/>
              <a:t>term </a:t>
            </a:r>
            <a:r>
              <a:rPr sz="2200" spc="-8" dirty="0"/>
              <a:t>for </a:t>
            </a:r>
            <a:r>
              <a:rPr sz="2200" spc="-71" dirty="0"/>
              <a:t>visual </a:t>
            </a:r>
            <a:r>
              <a:rPr sz="2200" spc="-56" dirty="0"/>
              <a:t>representations </a:t>
            </a:r>
            <a:r>
              <a:rPr sz="2200" spc="-4" dirty="0"/>
              <a:t>of</a:t>
            </a:r>
            <a:r>
              <a:rPr sz="2200" spc="-285" dirty="0"/>
              <a:t> </a:t>
            </a:r>
            <a:r>
              <a:rPr sz="2200" spc="-98" dirty="0"/>
              <a:t>any </a:t>
            </a:r>
            <a:r>
              <a:rPr sz="2200" spc="-68" dirty="0"/>
              <a:t>data</a:t>
            </a:r>
            <a:endParaRPr lang="en-US" sz="2200" spc="-68" dirty="0"/>
          </a:p>
          <a:p>
            <a:pPr marL="523875" lvl="1" indent="-171450">
              <a:lnSpc>
                <a:spcPts val="1975"/>
              </a:lnSpc>
              <a:buChar char="•"/>
              <a:tabLst>
                <a:tab pos="523875" algn="l"/>
                <a:tab pos="523875" algn="l"/>
              </a:tabLst>
            </a:pPr>
            <a:endParaRPr sz="2200" dirty="0"/>
          </a:p>
          <a:p>
            <a:pPr marL="180975" indent="-171450">
              <a:lnSpc>
                <a:spcPts val="2335"/>
              </a:lnSpc>
              <a:spcBef>
                <a:spcPts val="265"/>
              </a:spcBef>
              <a:buChar char="•"/>
              <a:tabLst>
                <a:tab pos="180975" algn="l"/>
              </a:tabLst>
            </a:pPr>
            <a:r>
              <a:rPr sz="2200" spc="-71" dirty="0"/>
              <a:t>Scientific</a:t>
            </a:r>
            <a:r>
              <a:rPr sz="2200" spc="-120" dirty="0"/>
              <a:t> </a:t>
            </a:r>
            <a:r>
              <a:rPr sz="2200" spc="-79" dirty="0"/>
              <a:t>Visualization</a:t>
            </a:r>
            <a:r>
              <a:rPr lang="en-US" sz="2200" spc="-79" dirty="0"/>
              <a:t> (</a:t>
            </a:r>
            <a:r>
              <a:rPr lang="en-US" sz="2200" spc="-79" dirty="0">
                <a:solidFill>
                  <a:srgbClr val="FF0000"/>
                </a:solidFill>
              </a:rPr>
              <a:t>Contact us at RCC for this type</a:t>
            </a:r>
            <a:r>
              <a:rPr lang="en-US" sz="2200" spc="-79" dirty="0"/>
              <a:t>)</a:t>
            </a:r>
            <a:endParaRPr sz="2200" dirty="0"/>
          </a:p>
          <a:p>
            <a:pPr marL="523875" lvl="1" indent="-171450">
              <a:lnSpc>
                <a:spcPts val="1965"/>
              </a:lnSpc>
              <a:buChar char="•"/>
              <a:tabLst>
                <a:tab pos="523875" algn="l"/>
                <a:tab pos="523875" algn="l"/>
              </a:tabLst>
            </a:pPr>
            <a:r>
              <a:rPr sz="2200" spc="-98" dirty="0"/>
              <a:t>always </a:t>
            </a:r>
            <a:r>
              <a:rPr sz="2200" spc="-41" dirty="0"/>
              <a:t>about </a:t>
            </a:r>
            <a:r>
              <a:rPr sz="2200" spc="-86" dirty="0"/>
              <a:t>physical</a:t>
            </a:r>
            <a:r>
              <a:rPr sz="2200" spc="-139" dirty="0"/>
              <a:t> </a:t>
            </a:r>
            <a:r>
              <a:rPr sz="2200" spc="-60" dirty="0"/>
              <a:t>objects</a:t>
            </a:r>
            <a:endParaRPr sz="2200" dirty="0"/>
          </a:p>
          <a:p>
            <a:pPr marL="523875" lvl="1" indent="-171450">
              <a:lnSpc>
                <a:spcPts val="1960"/>
              </a:lnSpc>
              <a:buChar char="•"/>
              <a:tabLst>
                <a:tab pos="523875" algn="l"/>
                <a:tab pos="523875" algn="l"/>
              </a:tabLst>
            </a:pPr>
            <a:r>
              <a:rPr sz="2200" spc="-86" dirty="0"/>
              <a:t>using </a:t>
            </a:r>
            <a:r>
              <a:rPr sz="2200" spc="-68" dirty="0"/>
              <a:t>data </a:t>
            </a:r>
            <a:r>
              <a:rPr sz="2200" spc="8" dirty="0"/>
              <a:t>with </a:t>
            </a:r>
            <a:r>
              <a:rPr sz="2200" spc="-90" dirty="0"/>
              <a:t>an </a:t>
            </a:r>
            <a:r>
              <a:rPr sz="2200" spc="-34" dirty="0"/>
              <a:t>inherent </a:t>
            </a:r>
            <a:r>
              <a:rPr sz="2200" spc="-56" dirty="0"/>
              <a:t>spatial</a:t>
            </a:r>
            <a:r>
              <a:rPr sz="2200" spc="-278" dirty="0"/>
              <a:t> </a:t>
            </a:r>
            <a:r>
              <a:rPr sz="2200" spc="-60" dirty="0"/>
              <a:t>component</a:t>
            </a:r>
            <a:endParaRPr sz="2200" dirty="0"/>
          </a:p>
          <a:p>
            <a:pPr marL="523875" lvl="1" indent="-171450">
              <a:lnSpc>
                <a:spcPts val="1975"/>
              </a:lnSpc>
              <a:buChar char="•"/>
              <a:tabLst>
                <a:tab pos="523875" algn="l"/>
                <a:tab pos="523875" algn="l"/>
              </a:tabLst>
            </a:pPr>
            <a:r>
              <a:rPr sz="2200" spc="-116" dirty="0"/>
              <a:t>E.g., </a:t>
            </a:r>
            <a:r>
              <a:rPr sz="2200" spc="-30" dirty="0"/>
              <a:t>wind tunnel </a:t>
            </a:r>
            <a:r>
              <a:rPr sz="2200" spc="-49" dirty="0"/>
              <a:t>vector </a:t>
            </a:r>
            <a:r>
              <a:rPr sz="2200" spc="-68" dirty="0"/>
              <a:t>data </a:t>
            </a:r>
            <a:r>
              <a:rPr sz="2200" spc="-15" dirty="0"/>
              <a:t>or </a:t>
            </a:r>
            <a:r>
              <a:rPr sz="2200" spc="-53" dirty="0"/>
              <a:t>three-dimensional </a:t>
            </a:r>
            <a:r>
              <a:rPr sz="2200" spc="-94" dirty="0"/>
              <a:t>(3D) </a:t>
            </a:r>
            <a:r>
              <a:rPr sz="2200" spc="-68" dirty="0"/>
              <a:t>medical</a:t>
            </a:r>
            <a:r>
              <a:rPr sz="2200" spc="-300" dirty="0"/>
              <a:t> </a:t>
            </a:r>
            <a:r>
              <a:rPr sz="2200" spc="-105" dirty="0"/>
              <a:t>images</a:t>
            </a:r>
            <a:endParaRPr sz="2200" dirty="0"/>
          </a:p>
          <a:p>
            <a:pPr marL="866775" indent="-171450">
              <a:lnSpc>
                <a:spcPts val="1695"/>
              </a:lnSpc>
              <a:spcBef>
                <a:spcPts val="40"/>
              </a:spcBef>
              <a:buChar char="•"/>
              <a:tabLst>
                <a:tab pos="866775" algn="l"/>
                <a:tab pos="866775" algn="l"/>
              </a:tabLst>
            </a:pPr>
            <a:endParaRPr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11539"/>
            <a:ext cx="8520600" cy="841800"/>
          </a:xfrm>
        </p:spPr>
        <p:txBody>
          <a:bodyPr/>
          <a:lstStyle/>
          <a:p>
            <a:r>
              <a:rPr lang="en-US" dirty="0"/>
              <a:t>A graph is represented by two sets</a:t>
            </a:r>
            <a:endParaRPr lang="en-US" dirty="0"/>
          </a:p>
        </p:txBody>
      </p:sp>
      <p:sp>
        <p:nvSpPr>
          <p:cNvPr id="4" name="Title 1"/>
          <p:cNvSpPr txBox="1"/>
          <p:nvPr/>
        </p:nvSpPr>
        <p:spPr>
          <a:xfrm>
            <a:off x="217107" y="2954891"/>
            <a:ext cx="8520600" cy="8418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42900" indent="-342900" algn="l">
              <a:buFont typeface="Arial" panose="020B0604020202020204" pitchFamily="34" charset="0"/>
              <a:buChar char="•"/>
            </a:pPr>
            <a:r>
              <a:rPr lang="en-US" sz="2200" dirty="0"/>
              <a:t>A vertex set V of the entities participating in the network. In the</a:t>
            </a:r>
            <a:endParaRPr lang="en-US" sz="2200" dirty="0"/>
          </a:p>
          <a:p>
            <a:pPr algn="l"/>
            <a:r>
              <a:rPr lang="en-US" sz="2200" dirty="0"/>
              <a:t>rest of the slides typically, n will be the number of vertices</a:t>
            </a:r>
            <a:endParaRPr lang="en-US" sz="2200" dirty="0"/>
          </a:p>
          <a:p>
            <a:pPr algn="l"/>
            <a:r>
              <a:rPr lang="en-US" sz="2200" dirty="0"/>
              <a:t>Also called node or actor set</a:t>
            </a:r>
            <a:endParaRPr lang="en-US" sz="2200" dirty="0"/>
          </a:p>
          <a:p>
            <a:pPr algn="l"/>
            <a:r>
              <a:rPr lang="en-US" sz="2200" dirty="0"/>
              <a:t>.</a:t>
            </a:r>
            <a:endParaRPr lang="en-US" sz="2200" dirty="0"/>
          </a:p>
          <a:p>
            <a:pPr marL="342900" indent="-342900" algn="l">
              <a:buFont typeface="Arial" panose="020B0604020202020204" pitchFamily="34" charset="0"/>
              <a:buChar char="•"/>
            </a:pPr>
            <a:r>
              <a:rPr lang="en-US" sz="2200" dirty="0"/>
              <a:t>An edge set E of the connections between vertices. In the rest</a:t>
            </a:r>
            <a:endParaRPr lang="en-US" sz="2200" dirty="0"/>
          </a:p>
          <a:p>
            <a:pPr algn="l"/>
            <a:r>
              <a:rPr lang="en-US" sz="2200" dirty="0"/>
              <a:t>of the slides typically, m will be the number of edges</a:t>
            </a:r>
            <a:endParaRPr lang="en-US" sz="2200" dirty="0"/>
          </a:p>
          <a:p>
            <a:pPr algn="l"/>
            <a:r>
              <a:rPr lang="en-US" sz="2200" dirty="0"/>
              <a:t>Also called link or tie set</a:t>
            </a:r>
            <a:endParaRPr lang="en-US" sz="2200" dirty="0"/>
          </a:p>
          <a:p>
            <a:pPr algn="l"/>
            <a:endParaRPr lang="en-US" sz="2200" dirty="0"/>
          </a:p>
          <a:p>
            <a:pPr algn="l"/>
            <a:endParaRPr lang="en-US" sz="2200" dirty="0"/>
          </a:p>
          <a:p>
            <a:pPr marL="342900" indent="-342900" algn="l">
              <a:buFont typeface="Arial" panose="020B0604020202020204" pitchFamily="34" charset="0"/>
              <a:buChar char="•"/>
            </a:pP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10134</Words>
  <Application>WPS Presentation</Application>
  <PresentationFormat>On-screen Show (16:9)</PresentationFormat>
  <Paragraphs>487</Paragraphs>
  <Slides>52</Slides>
  <Notes>37</Notes>
  <HiddenSlides>0</HiddenSlides>
  <MMClips>3</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52</vt:i4>
      </vt:variant>
    </vt:vector>
  </HeadingPairs>
  <TitlesOfParts>
    <vt:vector size="64" baseType="lpstr">
      <vt:lpstr>Arial</vt:lpstr>
      <vt:lpstr>SimSun</vt:lpstr>
      <vt:lpstr>Wingdings</vt:lpstr>
      <vt:lpstr>Arial</vt:lpstr>
      <vt:lpstr>Comfortaa</vt:lpstr>
      <vt:lpstr>ESRI AMFM Electric</vt:lpstr>
      <vt:lpstr>Microsoft YaHei</vt:lpstr>
      <vt:lpstr>Arial Unicode MS</vt:lpstr>
      <vt:lpstr>Dotum</vt:lpstr>
      <vt:lpstr>Malgun Gothic</vt:lpstr>
      <vt:lpstr>Source Sans Pro</vt:lpstr>
      <vt:lpstr>Simple Light</vt:lpstr>
      <vt:lpstr>Introduction to Network Analysis and Visualization</vt:lpstr>
      <vt:lpstr>PowerPoint 演示文稿</vt:lpstr>
      <vt:lpstr>Programming packages:   </vt:lpstr>
      <vt:lpstr>PowerPoint 演示文稿</vt:lpstr>
      <vt:lpstr>PowerPoint 演示文稿</vt:lpstr>
      <vt:lpstr>PowerPoint 演示文稿</vt:lpstr>
      <vt:lpstr>What is Graph theory? </vt:lpstr>
      <vt:lpstr>Visualization Definitions</vt:lpstr>
      <vt:lpstr>A graph is represented by two sets</vt:lpstr>
      <vt:lpstr>Graph terminology</vt:lpstr>
      <vt:lpstr>Example</vt:lpstr>
      <vt:lpstr>How can we characterizer network connections? - The adjacency matrix  </vt:lpstr>
      <vt:lpstr>Example</vt:lpstr>
      <vt:lpstr>Observations</vt:lpstr>
      <vt:lpstr>For graph analysis and visualization:  https://igraph.org/python/ </vt:lpstr>
      <vt:lpstr>R code based on package igraph: generate graph from adjacency matrix </vt:lpstr>
      <vt:lpstr>Example - Adjacency matrix: directed graph </vt:lpstr>
      <vt:lpstr>R code based on package igraph: generate graph from adjacency matrix </vt:lpstr>
      <vt:lpstr>Another graph representation – Edge list Undirected graph </vt:lpstr>
      <vt:lpstr>R code based on package igraph: generate undirected graph from edge list  </vt:lpstr>
      <vt:lpstr>Edge list - Directed graph </vt:lpstr>
      <vt:lpstr>R code based on package igraph: generate directed graph from edge list  </vt:lpstr>
      <vt:lpstr>Another representation:Combining the two –  Adjacency list: undirected graph </vt:lpstr>
      <vt:lpstr>Adjacency list: Directed graph </vt:lpstr>
      <vt:lpstr>Graph-theoretic basic concepts </vt:lpstr>
      <vt:lpstr>Degree for undirected graph  </vt:lpstr>
      <vt:lpstr>R code based on package igraph:degree</vt:lpstr>
      <vt:lpstr>Degrees for directed graph</vt:lpstr>
      <vt:lpstr>R code based on package igraph:degree</vt:lpstr>
      <vt:lpstr>Walk and Path</vt:lpstr>
      <vt:lpstr>Distance</vt:lpstr>
      <vt:lpstr>R code based on package igraph:distance</vt:lpstr>
      <vt:lpstr>Connectivity and connected components for undirected graph</vt:lpstr>
      <vt:lpstr>Connectivity and connected components for directed graph</vt:lpstr>
      <vt:lpstr>Clustering coecient</vt:lpstr>
      <vt:lpstr>R code based on package igraph: Clustering coecient</vt:lpstr>
      <vt:lpstr>PowerPoint 演示文稿</vt:lpstr>
      <vt:lpstr>PowerPoint 演示文稿</vt:lpstr>
      <vt:lpstr>Network visualization</vt:lpstr>
      <vt:lpstr>Many tools are available - </vt:lpstr>
      <vt:lpstr>Visualization Definitions</vt:lpstr>
      <vt:lpstr>PowerPoint 演示文稿</vt:lpstr>
      <vt:lpstr>Scientific Visualization at RCC</vt:lpstr>
      <vt:lpstr>PowerPoint 演示文稿</vt:lpstr>
      <vt:lpstr>Information Data Visualization -  Why is this important?</vt:lpstr>
      <vt:lpstr>Visualization tools are everywhere </vt:lpstr>
      <vt:lpstr>For Non-Developers/Coders: A few examples of free tools not requiring any coding:  </vt:lpstr>
      <vt:lpstr>Or social network visualization </vt:lpstr>
      <vt:lpstr>Examples</vt:lpstr>
      <vt:lpstr>Triangle Transitivity in dominance hierarchies &amp; directed graphs using igraph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Visualization</dc:title>
  <dc:creator/>
  <cp:lastModifiedBy>pnsinha</cp:lastModifiedBy>
  <cp:revision>61</cp:revision>
  <dcterms:created xsi:type="dcterms:W3CDTF">2024-02-27T16:11:11Z</dcterms:created>
  <dcterms:modified xsi:type="dcterms:W3CDTF">2024-02-27T19:59:04Z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8AC33B4EAAA747C581C27F73F3DDC1DD_13</vt:lpwstr>
  </property>
  <property fmtid="{D5CDD505-2E9C-101B-9397-08002B2CF9AE}" pid="3" name="KSOProductBuildVer">
    <vt:lpwstr>1033-12.2.0.13431</vt:lpwstr>
  </property>
</Properties>
</file>